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Geist"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37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46"/>
        <p:cNvGrpSpPr/>
        <p:nvPr/>
      </p:nvGrpSpPr>
      <p:grpSpPr>
        <a:xfrm>
          <a:off x="0" y="0"/>
          <a:ext cx="0" cy="0"/>
          <a:chOff x="0" y="0"/>
          <a:chExt cx="0" cy="0"/>
        </a:xfrm>
      </p:grpSpPr>
      <p:pic>
        <p:nvPicPr>
          <p:cNvPr id="47" name="Google Shape;47;p1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1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spTree>
      <p:nvGrpSpPr>
        <p:cNvPr id="1" name="Shape 50"/>
        <p:cNvGrpSpPr/>
        <p:nvPr/>
      </p:nvGrpSpPr>
      <p:grpSpPr>
        <a:xfrm>
          <a:off x="0" y="0"/>
          <a:ext cx="0" cy="0"/>
          <a:chOff x="0" y="0"/>
          <a:chExt cx="0" cy="0"/>
        </a:xfrm>
      </p:grpSpPr>
      <p:pic>
        <p:nvPicPr>
          <p:cNvPr id="51" name="Google Shape;51;p1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2" name="Google Shape;52;p12"/>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2 master">
  <p:cSld name="Slide 12 master">
    <p:spTree>
      <p:nvGrpSpPr>
        <p:cNvPr id="1" name="Shape 54"/>
        <p:cNvGrpSpPr/>
        <p:nvPr/>
      </p:nvGrpSpPr>
      <p:grpSpPr>
        <a:xfrm>
          <a:off x="0" y="0"/>
          <a:ext cx="0" cy="0"/>
          <a:chOff x="0" y="0"/>
          <a:chExt cx="0" cy="0"/>
        </a:xfrm>
      </p:grpSpPr>
      <p:pic>
        <p:nvPicPr>
          <p:cNvPr id="55" name="Google Shape;55;p1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6" name="Google Shape;56;p13"/>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3 master">
  <p:cSld name="Slide 13 master">
    <p:spTree>
      <p:nvGrpSpPr>
        <p:cNvPr id="1" name="Shape 58"/>
        <p:cNvGrpSpPr/>
        <p:nvPr/>
      </p:nvGrpSpPr>
      <p:grpSpPr>
        <a:xfrm>
          <a:off x="0" y="0"/>
          <a:ext cx="0" cy="0"/>
          <a:chOff x="0" y="0"/>
          <a:chExt cx="0" cy="0"/>
        </a:xfrm>
      </p:grpSpPr>
      <p:pic>
        <p:nvPicPr>
          <p:cNvPr id="59" name="Google Shape;59;p1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60" name="Google Shape;60;p14"/>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1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14 master">
  <p:cSld name="Slide 14 master">
    <p:spTree>
      <p:nvGrpSpPr>
        <p:cNvPr id="1" name="Shape 62"/>
        <p:cNvGrpSpPr/>
        <p:nvPr/>
      </p:nvGrpSpPr>
      <p:grpSpPr>
        <a:xfrm>
          <a:off x="0" y="0"/>
          <a:ext cx="0" cy="0"/>
          <a:chOff x="0" y="0"/>
          <a:chExt cx="0" cy="0"/>
        </a:xfrm>
      </p:grpSpPr>
      <p:pic>
        <p:nvPicPr>
          <p:cNvPr id="63" name="Google Shape;63;p1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64" name="Google Shape;64;p15"/>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15 master">
  <p:cSld name="Slide 15 master">
    <p:spTree>
      <p:nvGrpSpPr>
        <p:cNvPr id="1" name="Shape 66"/>
        <p:cNvGrpSpPr/>
        <p:nvPr/>
      </p:nvGrpSpPr>
      <p:grpSpPr>
        <a:xfrm>
          <a:off x="0" y="0"/>
          <a:ext cx="0" cy="0"/>
          <a:chOff x="0" y="0"/>
          <a:chExt cx="0" cy="0"/>
        </a:xfrm>
      </p:grpSpPr>
      <p:pic>
        <p:nvPicPr>
          <p:cNvPr id="67" name="Google Shape;67;p1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68" name="Google Shape;68;p16"/>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16 master">
  <p:cSld name="Slide 16 master">
    <p:spTree>
      <p:nvGrpSpPr>
        <p:cNvPr id="1" name="Shape 70"/>
        <p:cNvGrpSpPr/>
        <p:nvPr/>
      </p:nvGrpSpPr>
      <p:grpSpPr>
        <a:xfrm>
          <a:off x="0" y="0"/>
          <a:ext cx="0" cy="0"/>
          <a:chOff x="0" y="0"/>
          <a:chExt cx="0" cy="0"/>
        </a:xfrm>
      </p:grpSpPr>
      <p:pic>
        <p:nvPicPr>
          <p:cNvPr id="71" name="Google Shape;71;p1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72" name="Google Shape;72;p17"/>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4"/>
        <p:cNvGrpSpPr/>
        <p:nvPr/>
      </p:nvGrpSpPr>
      <p:grpSpPr>
        <a:xfrm>
          <a:off x="0" y="0"/>
          <a:ext cx="0" cy="0"/>
          <a:chOff x="0" y="0"/>
          <a:chExt cx="0" cy="0"/>
        </a:xfrm>
      </p:grpSpPr>
      <p:pic>
        <p:nvPicPr>
          <p:cNvPr id="15" name="Google Shape;15;p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8"/>
        <p:cNvGrpSpPr/>
        <p:nvPr/>
      </p:nvGrpSpPr>
      <p:grpSpPr>
        <a:xfrm>
          <a:off x="0" y="0"/>
          <a:ext cx="0" cy="0"/>
          <a:chOff x="0" y="0"/>
          <a:chExt cx="0" cy="0"/>
        </a:xfrm>
      </p:grpSpPr>
      <p:pic>
        <p:nvPicPr>
          <p:cNvPr id="19" name="Google Shape;19;p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2"/>
        <p:cNvGrpSpPr/>
        <p:nvPr/>
      </p:nvGrpSpPr>
      <p:grpSpPr>
        <a:xfrm>
          <a:off x="0" y="0"/>
          <a:ext cx="0" cy="0"/>
          <a:chOff x="0" y="0"/>
          <a:chExt cx="0" cy="0"/>
        </a:xfrm>
      </p:grpSpPr>
      <p:pic>
        <p:nvPicPr>
          <p:cNvPr id="23" name="Google Shape;23;p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6"/>
        <p:cNvGrpSpPr/>
        <p:nvPr/>
      </p:nvGrpSpPr>
      <p:grpSpPr>
        <a:xfrm>
          <a:off x="0" y="0"/>
          <a:ext cx="0" cy="0"/>
          <a:chOff x="0" y="0"/>
          <a:chExt cx="0" cy="0"/>
        </a:xfrm>
      </p:grpSpPr>
      <p:pic>
        <p:nvPicPr>
          <p:cNvPr id="27" name="Google Shape;27;p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0"/>
        <p:cNvGrpSpPr/>
        <p:nvPr/>
      </p:nvGrpSpPr>
      <p:grpSpPr>
        <a:xfrm>
          <a:off x="0" y="0"/>
          <a:ext cx="0" cy="0"/>
          <a:chOff x="0" y="0"/>
          <a:chExt cx="0" cy="0"/>
        </a:xfrm>
      </p:grpSpPr>
      <p:pic>
        <p:nvPicPr>
          <p:cNvPr id="31" name="Google Shape;31;p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34"/>
        <p:cNvGrpSpPr/>
        <p:nvPr/>
      </p:nvGrpSpPr>
      <p:grpSpPr>
        <a:xfrm>
          <a:off x="0" y="0"/>
          <a:ext cx="0" cy="0"/>
          <a:chOff x="0" y="0"/>
          <a:chExt cx="0" cy="0"/>
        </a:xfrm>
      </p:grpSpPr>
      <p:pic>
        <p:nvPicPr>
          <p:cNvPr id="35" name="Google Shape;35;p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8"/>
        <p:cNvGrpSpPr/>
        <p:nvPr/>
      </p:nvGrpSpPr>
      <p:grpSpPr>
        <a:xfrm>
          <a:off x="0" y="0"/>
          <a:ext cx="0" cy="0"/>
          <a:chOff x="0" y="0"/>
          <a:chExt cx="0" cy="0"/>
        </a:xfrm>
      </p:grpSpPr>
      <p:pic>
        <p:nvPicPr>
          <p:cNvPr id="39" name="Google Shape;39;p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42"/>
        <p:cNvGrpSpPr/>
        <p:nvPr/>
      </p:nvGrpSpPr>
      <p:grpSpPr>
        <a:xfrm>
          <a:off x="0" y="0"/>
          <a:ext cx="0" cy="0"/>
          <a:chOff x="0" y="0"/>
          <a:chExt cx="0" cy="0"/>
        </a:xfrm>
      </p:grpSpPr>
      <p:pic>
        <p:nvPicPr>
          <p:cNvPr id="43" name="Google Shape;43;p1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E5F9F2">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1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hyperlink" Target="https://github.com/htmw/S2026A-Team2/wik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9" descr="preencoded.png"/>
          <p:cNvPicPr preferRelativeResize="0"/>
          <p:nvPr/>
        </p:nvPicPr>
        <p:blipFill rotWithShape="1">
          <a:blip r:embed="rId3">
            <a:alphaModFix/>
          </a:blip>
          <a:srcRect/>
          <a:stretch/>
        </p:blipFill>
        <p:spPr>
          <a:xfrm>
            <a:off x="0" y="0"/>
            <a:ext cx="5760720" cy="8229600"/>
          </a:xfrm>
          <a:prstGeom prst="rect">
            <a:avLst/>
          </a:prstGeom>
          <a:noFill/>
          <a:ln>
            <a:noFill/>
          </a:ln>
        </p:spPr>
      </p:pic>
      <p:sp>
        <p:nvSpPr>
          <p:cNvPr id="81" name="Google Shape;81;p19"/>
          <p:cNvSpPr/>
          <p:nvPr/>
        </p:nvSpPr>
        <p:spPr>
          <a:xfrm>
            <a:off x="6280189" y="1588769"/>
            <a:ext cx="7556421" cy="2823211"/>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6747"/>
              </a:buClr>
              <a:buSzPts val="4450"/>
              <a:buFont typeface="Arial"/>
              <a:buNone/>
            </a:pPr>
            <a:r>
              <a:rPr lang="en-US" sz="4450" b="1" i="0" u="none" strike="noStrike" cap="none" dirty="0" err="1">
                <a:solidFill>
                  <a:srgbClr val="006747"/>
                </a:solidFill>
                <a:latin typeface="Arial"/>
                <a:ea typeface="Arial"/>
                <a:cs typeface="Arial"/>
                <a:sym typeface="Arial"/>
              </a:rPr>
              <a:t>DataWeaver</a:t>
            </a:r>
            <a:r>
              <a:rPr lang="en-US" sz="4450" b="1" i="0" u="none" strike="noStrike" cap="none" dirty="0">
                <a:solidFill>
                  <a:srgbClr val="006747"/>
                </a:solidFill>
                <a:latin typeface="Arial"/>
                <a:ea typeface="Arial"/>
                <a:cs typeface="Arial"/>
                <a:sym typeface="Arial"/>
              </a:rPr>
              <a:t> -</a:t>
            </a:r>
          </a:p>
          <a:p>
            <a:pPr marL="0" marR="0" lvl="0" indent="0" algn="l" rtl="0">
              <a:lnSpc>
                <a:spcPct val="124719"/>
              </a:lnSpc>
              <a:spcBef>
                <a:spcPts val="0"/>
              </a:spcBef>
              <a:spcAft>
                <a:spcPts val="0"/>
              </a:spcAft>
              <a:buClr>
                <a:srgbClr val="006747"/>
              </a:buClr>
              <a:buSzPts val="4450"/>
              <a:buFont typeface="Arial"/>
              <a:buNone/>
            </a:pPr>
            <a:r>
              <a:rPr lang="en-US" sz="4450" b="1" i="0" u="none" strike="noStrike" cap="none" dirty="0">
                <a:solidFill>
                  <a:srgbClr val="006747"/>
                </a:solidFill>
                <a:latin typeface="Arial"/>
                <a:ea typeface="Arial"/>
                <a:cs typeface="Arial"/>
                <a:sym typeface="Arial"/>
              </a:rPr>
              <a:t>Distributed Agentic Data Pipeline - Capstone Project</a:t>
            </a:r>
            <a:endParaRPr sz="4450" b="0" i="0" u="none" strike="noStrike" cap="none" dirty="0"/>
          </a:p>
        </p:txBody>
      </p:sp>
      <p:sp>
        <p:nvSpPr>
          <p:cNvPr id="82" name="Google Shape;82;p19"/>
          <p:cNvSpPr/>
          <p:nvPr/>
        </p:nvSpPr>
        <p:spPr>
          <a:xfrm>
            <a:off x="6280190" y="4290536"/>
            <a:ext cx="75564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SzPts val="1750"/>
              <a:buFont typeface="Arial"/>
              <a:buNone/>
            </a:pPr>
            <a:endParaRPr sz="1750" b="0" i="0" u="none" strike="noStrike" cap="none"/>
          </a:p>
        </p:txBody>
      </p:sp>
      <p:sp>
        <p:nvSpPr>
          <p:cNvPr id="83" name="Google Shape;83;p19"/>
          <p:cNvSpPr/>
          <p:nvPr/>
        </p:nvSpPr>
        <p:spPr>
          <a:xfrm>
            <a:off x="8166021" y="4993600"/>
            <a:ext cx="5670590" cy="708779"/>
          </a:xfrm>
          <a:prstGeom prst="rect">
            <a:avLst/>
          </a:prstGeom>
          <a:noFill/>
          <a:ln>
            <a:noFill/>
          </a:ln>
        </p:spPr>
        <p:txBody>
          <a:bodyPr spcFirstLastPara="1" wrap="square" lIns="0" tIns="0" rIns="0" bIns="0" anchor="t" anchorCtr="0">
            <a:noAutofit/>
          </a:bodyPr>
          <a:lstStyle/>
          <a:p>
            <a:pPr marL="0" marR="0" lvl="0" indent="0" algn="r" rtl="0">
              <a:lnSpc>
                <a:spcPct val="124719"/>
              </a:lnSpc>
              <a:spcBef>
                <a:spcPts val="0"/>
              </a:spcBef>
              <a:spcAft>
                <a:spcPts val="0"/>
              </a:spcAft>
              <a:buClr>
                <a:srgbClr val="006747"/>
              </a:buClr>
              <a:buSzPts val="4450"/>
              <a:buFont typeface="Arial"/>
              <a:buNone/>
            </a:pPr>
            <a:r>
              <a:rPr lang="en-US" sz="4450" b="1" i="0" u="none" strike="noStrike" cap="none" dirty="0">
                <a:solidFill>
                  <a:srgbClr val="006747"/>
                </a:solidFill>
                <a:latin typeface="Arial"/>
                <a:ea typeface="Arial"/>
                <a:cs typeface="Arial"/>
                <a:sym typeface="Arial"/>
              </a:rPr>
              <a:t>Team - 2 </a:t>
            </a:r>
            <a:endParaRPr sz="4450" b="0" i="0" u="none" strike="noStrike" cap="none" dirty="0"/>
          </a:p>
        </p:txBody>
      </p:sp>
      <p:sp>
        <p:nvSpPr>
          <p:cNvPr id="84" name="Google Shape;84;p19"/>
          <p:cNvSpPr/>
          <p:nvPr/>
        </p:nvSpPr>
        <p:spPr>
          <a:xfrm>
            <a:off x="6280190" y="6042541"/>
            <a:ext cx="7556421" cy="362903"/>
          </a:xfrm>
          <a:prstGeom prst="rect">
            <a:avLst/>
          </a:prstGeom>
          <a:noFill/>
          <a:ln>
            <a:noFill/>
          </a:ln>
        </p:spPr>
        <p:txBody>
          <a:bodyPr spcFirstLastPara="1" wrap="square" lIns="0" tIns="0" rIns="0" bIns="0" anchor="t" anchorCtr="0">
            <a:noAutofit/>
          </a:bodyPr>
          <a:lstStyle/>
          <a:p>
            <a:pPr marL="0" marR="0" lvl="0" indent="0" algn="r" rtl="0">
              <a:lnSpc>
                <a:spcPct val="162857"/>
              </a:lnSpc>
              <a:spcBef>
                <a:spcPts val="0"/>
              </a:spcBef>
              <a:spcAft>
                <a:spcPts val="0"/>
              </a:spcAft>
              <a:buSzPts val="1750"/>
              <a:buFont typeface="Arial"/>
              <a:buNone/>
            </a:pPr>
            <a:endParaRPr sz="1750" b="0" i="0" u="none" strike="noStrike" cap="none"/>
          </a:p>
        </p:txBody>
      </p:sp>
      <p:sp>
        <p:nvSpPr>
          <p:cNvPr id="85" name="Google Shape;85;p19"/>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Sprint 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p:nvPr/>
        </p:nvSpPr>
        <p:spPr>
          <a:xfrm>
            <a:off x="2641476" y="604375"/>
            <a:ext cx="5984100" cy="297900"/>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006747"/>
              </a:buClr>
              <a:buSzPts val="1850"/>
              <a:buFont typeface="Arial"/>
              <a:buNone/>
            </a:pPr>
            <a:r>
              <a:rPr lang="en-US" b="1" i="0" u="none" strike="noStrike" cap="none" dirty="0">
                <a:solidFill>
                  <a:srgbClr val="006747"/>
                </a:solidFill>
                <a:latin typeface="Arial"/>
                <a:ea typeface="Arial"/>
                <a:cs typeface="Arial"/>
                <a:sym typeface="Arial"/>
              </a:rPr>
              <a:t>MVP — </a:t>
            </a:r>
            <a:r>
              <a:rPr lang="en-US" b="1" i="0" u="none" strike="noStrike" cap="none" dirty="0" err="1">
                <a:solidFill>
                  <a:srgbClr val="006747"/>
                </a:solidFill>
                <a:latin typeface="Arial"/>
                <a:ea typeface="Arial"/>
                <a:cs typeface="Arial"/>
                <a:sym typeface="Arial"/>
              </a:rPr>
              <a:t>DataWeaver</a:t>
            </a:r>
            <a:r>
              <a:rPr lang="en-US" b="1" i="0" u="none" strike="noStrike" cap="none" dirty="0">
                <a:solidFill>
                  <a:srgbClr val="006747"/>
                </a:solidFill>
                <a:latin typeface="Arial"/>
                <a:ea typeface="Arial"/>
                <a:cs typeface="Arial"/>
                <a:sym typeface="Arial"/>
              </a:rPr>
              <a:t> (Refined)</a:t>
            </a:r>
            <a:endParaRPr b="0" i="0" u="none" strike="noStrike" cap="none" dirty="0">
              <a:solidFill>
                <a:srgbClr val="006747"/>
              </a:solidFill>
            </a:endParaRPr>
          </a:p>
        </p:txBody>
      </p:sp>
      <p:sp>
        <p:nvSpPr>
          <p:cNvPr id="206" name="Google Shape;206;p28"/>
          <p:cNvSpPr/>
          <p:nvPr/>
        </p:nvSpPr>
        <p:spPr>
          <a:xfrm>
            <a:off x="3204448" y="1191577"/>
            <a:ext cx="119063" cy="714851"/>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7" name="Google Shape;207;p28"/>
          <p:cNvSpPr/>
          <p:nvPr/>
        </p:nvSpPr>
        <p:spPr>
          <a:xfrm>
            <a:off x="3386031" y="1310650"/>
            <a:ext cx="35313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dirty="0">
                <a:solidFill>
                  <a:schemeClr val="dk1"/>
                </a:solidFill>
                <a:latin typeface="Arial"/>
                <a:ea typeface="Arial"/>
                <a:cs typeface="Arial"/>
                <a:sym typeface="Arial"/>
              </a:rPr>
              <a:t>1. CSV Upload &amp; Profiling</a:t>
            </a:r>
            <a:endParaRPr b="0" i="0" u="none" strike="noStrike" cap="none" dirty="0">
              <a:solidFill>
                <a:schemeClr val="dk1"/>
              </a:solidFill>
            </a:endParaRPr>
          </a:p>
        </p:txBody>
      </p:sp>
      <p:sp>
        <p:nvSpPr>
          <p:cNvPr id="208" name="Google Shape;208;p28"/>
          <p:cNvSpPr/>
          <p:nvPr/>
        </p:nvSpPr>
        <p:spPr>
          <a:xfrm>
            <a:off x="3386018" y="1534239"/>
            <a:ext cx="8039814" cy="145375"/>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dirty="0">
                <a:solidFill>
                  <a:schemeClr val="dk1"/>
                </a:solidFill>
                <a:latin typeface="Geist"/>
                <a:ea typeface="Geist"/>
                <a:cs typeface="Geist"/>
                <a:sym typeface="Geist"/>
              </a:rPr>
              <a:t>Upload multiple CSVs; auto-profile columns, datatypes, sample rows, and row counts — foundational cataloging step.</a:t>
            </a:r>
            <a:endParaRPr b="0" i="0" u="none" strike="noStrike" cap="none" dirty="0">
              <a:solidFill>
                <a:schemeClr val="dk1"/>
              </a:solidFill>
            </a:endParaRPr>
          </a:p>
        </p:txBody>
      </p:sp>
      <p:sp>
        <p:nvSpPr>
          <p:cNvPr id="209" name="Google Shape;209;p28"/>
          <p:cNvSpPr/>
          <p:nvPr/>
        </p:nvSpPr>
        <p:spPr>
          <a:xfrm>
            <a:off x="3383161" y="2031444"/>
            <a:ext cx="119063" cy="752475"/>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0" name="Google Shape;210;p28"/>
          <p:cNvSpPr/>
          <p:nvPr/>
        </p:nvSpPr>
        <p:spPr>
          <a:xfrm>
            <a:off x="3564719" y="2088000"/>
            <a:ext cx="41376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2. Architect Agent (Mapper)</a:t>
            </a:r>
            <a:endParaRPr b="0" i="0" u="none" strike="noStrike" cap="none">
              <a:solidFill>
                <a:schemeClr val="dk1"/>
              </a:solidFill>
            </a:endParaRPr>
          </a:p>
        </p:txBody>
      </p:sp>
      <p:sp>
        <p:nvSpPr>
          <p:cNvPr id="211" name="Google Shape;211;p28"/>
          <p:cNvSpPr/>
          <p:nvPr/>
        </p:nvSpPr>
        <p:spPr>
          <a:xfrm>
            <a:off x="3564731" y="2311598"/>
            <a:ext cx="7861102" cy="290751"/>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Analyze headers + samples to infer primary/foreign keys, detect naming inconsistencies, and output validated JSON plus Mermaid ER diagram and standardized data dictionary.</a:t>
            </a:r>
            <a:endParaRPr b="0" i="0" u="none" strike="noStrike" cap="none">
              <a:solidFill>
                <a:schemeClr val="dk1"/>
              </a:solidFill>
            </a:endParaRPr>
          </a:p>
        </p:txBody>
      </p:sp>
      <p:sp>
        <p:nvSpPr>
          <p:cNvPr id="212" name="Google Shape;212;p28"/>
          <p:cNvSpPr/>
          <p:nvPr/>
        </p:nvSpPr>
        <p:spPr>
          <a:xfrm>
            <a:off x="3561874" y="2783919"/>
            <a:ext cx="119063" cy="714851"/>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3" name="Google Shape;213;p28"/>
          <p:cNvSpPr/>
          <p:nvPr/>
        </p:nvSpPr>
        <p:spPr>
          <a:xfrm>
            <a:off x="3743453" y="2902975"/>
            <a:ext cx="41376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3. Human-in-the-Loop Checkpoint #1</a:t>
            </a:r>
            <a:endParaRPr b="0" i="0" u="none" strike="noStrike" cap="none">
              <a:solidFill>
                <a:schemeClr val="dk1"/>
              </a:solidFill>
            </a:endParaRPr>
          </a:p>
        </p:txBody>
      </p:sp>
      <p:sp>
        <p:nvSpPr>
          <p:cNvPr id="214" name="Google Shape;214;p28"/>
          <p:cNvSpPr/>
          <p:nvPr/>
        </p:nvSpPr>
        <p:spPr>
          <a:xfrm>
            <a:off x="3743444" y="3126581"/>
            <a:ext cx="7682389" cy="145375"/>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Pause for user confirmation of inferred ERD and mappings before any execution to prevent semantic hallucination.</a:t>
            </a:r>
            <a:endParaRPr b="0" i="0" u="none" strike="noStrike" cap="none">
              <a:solidFill>
                <a:schemeClr val="dk1"/>
              </a:solidFill>
            </a:endParaRPr>
          </a:p>
        </p:txBody>
      </p:sp>
      <p:sp>
        <p:nvSpPr>
          <p:cNvPr id="215" name="Google Shape;215;p28"/>
          <p:cNvSpPr/>
          <p:nvPr/>
        </p:nvSpPr>
        <p:spPr>
          <a:xfrm>
            <a:off x="3740587" y="3561278"/>
            <a:ext cx="119063" cy="752475"/>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6" name="Google Shape;216;p28"/>
          <p:cNvSpPr/>
          <p:nvPr/>
        </p:nvSpPr>
        <p:spPr>
          <a:xfrm>
            <a:off x="3922146" y="3680350"/>
            <a:ext cx="36645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4. Engineer Agent (Aggregator)</a:t>
            </a:r>
            <a:endParaRPr b="0" i="0" u="none" strike="noStrike" cap="none">
              <a:solidFill>
                <a:schemeClr val="dk1"/>
              </a:solidFill>
            </a:endParaRPr>
          </a:p>
        </p:txBody>
      </p:sp>
      <p:sp>
        <p:nvSpPr>
          <p:cNvPr id="217" name="Google Shape;217;p28"/>
          <p:cNvSpPr/>
          <p:nvPr/>
        </p:nvSpPr>
        <p:spPr>
          <a:xfrm>
            <a:off x="3922149" y="3903950"/>
            <a:ext cx="8039700" cy="290700"/>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dirty="0">
                <a:solidFill>
                  <a:schemeClr val="dk1"/>
                </a:solidFill>
                <a:latin typeface="Geist"/>
                <a:ea typeface="Geist"/>
                <a:cs typeface="Geist"/>
                <a:sym typeface="Geist"/>
              </a:rPr>
              <a:t>Translate validated mappings into executable Polars/Pandas code, perform schema casting, safe joins, deduplication, and generate clean dataset plus validation report.</a:t>
            </a:r>
            <a:endParaRPr b="0" i="0" u="none" strike="noStrike" cap="none" dirty="0">
              <a:solidFill>
                <a:schemeClr val="dk1"/>
              </a:solidFill>
            </a:endParaRPr>
          </a:p>
        </p:txBody>
      </p:sp>
      <p:sp>
        <p:nvSpPr>
          <p:cNvPr id="218" name="Google Shape;218;p28"/>
          <p:cNvSpPr/>
          <p:nvPr/>
        </p:nvSpPr>
        <p:spPr>
          <a:xfrm>
            <a:off x="3561874" y="4376261"/>
            <a:ext cx="119063" cy="752475"/>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8"/>
          <p:cNvSpPr/>
          <p:nvPr/>
        </p:nvSpPr>
        <p:spPr>
          <a:xfrm>
            <a:off x="3743454" y="4495325"/>
            <a:ext cx="51690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5. Deterministic Invariant Enforcement</a:t>
            </a:r>
            <a:endParaRPr b="0" i="0" u="none" strike="noStrike" cap="none">
              <a:solidFill>
                <a:schemeClr val="dk1"/>
              </a:solidFill>
            </a:endParaRPr>
          </a:p>
        </p:txBody>
      </p:sp>
      <p:sp>
        <p:nvSpPr>
          <p:cNvPr id="220" name="Google Shape;220;p28"/>
          <p:cNvSpPr/>
          <p:nvPr/>
        </p:nvSpPr>
        <p:spPr>
          <a:xfrm>
            <a:off x="3743444" y="4718923"/>
            <a:ext cx="7682389" cy="290751"/>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Enforce row-count invariant R_final ≤ R_source1 * R_source2 during joins; violation halts execution and triggers H-I-T-L review and error logging.</a:t>
            </a:r>
            <a:endParaRPr b="0" i="0" u="none" strike="noStrike" cap="none">
              <a:solidFill>
                <a:schemeClr val="dk1"/>
              </a:solidFill>
            </a:endParaRPr>
          </a:p>
        </p:txBody>
      </p:sp>
      <p:sp>
        <p:nvSpPr>
          <p:cNvPr id="221" name="Google Shape;221;p28"/>
          <p:cNvSpPr/>
          <p:nvPr/>
        </p:nvSpPr>
        <p:spPr>
          <a:xfrm>
            <a:off x="3383161" y="5191244"/>
            <a:ext cx="119063" cy="714851"/>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2" name="Google Shape;222;p28"/>
          <p:cNvSpPr/>
          <p:nvPr/>
        </p:nvSpPr>
        <p:spPr>
          <a:xfrm>
            <a:off x="3564722" y="5310300"/>
            <a:ext cx="42405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6. Human-in-the-Loop Checkpoint #2</a:t>
            </a:r>
            <a:endParaRPr b="0" i="0" u="none" strike="noStrike" cap="none">
              <a:solidFill>
                <a:schemeClr val="dk1"/>
              </a:solidFill>
            </a:endParaRPr>
          </a:p>
        </p:txBody>
      </p:sp>
      <p:sp>
        <p:nvSpPr>
          <p:cNvPr id="223" name="Google Shape;223;p28"/>
          <p:cNvSpPr/>
          <p:nvPr/>
        </p:nvSpPr>
        <p:spPr>
          <a:xfrm>
            <a:off x="3564731" y="5533906"/>
            <a:ext cx="7861102" cy="145375"/>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If invariants fail, present generated code and logs for manual correction before re-run to avoid infinite agent loops.</a:t>
            </a:r>
            <a:endParaRPr b="0" i="0" u="none" strike="noStrike" cap="none">
              <a:solidFill>
                <a:schemeClr val="dk1"/>
              </a:solidFill>
            </a:endParaRPr>
          </a:p>
        </p:txBody>
      </p:sp>
      <p:sp>
        <p:nvSpPr>
          <p:cNvPr id="224" name="Google Shape;224;p28"/>
          <p:cNvSpPr/>
          <p:nvPr/>
        </p:nvSpPr>
        <p:spPr>
          <a:xfrm>
            <a:off x="3204448" y="5968603"/>
            <a:ext cx="119063" cy="714851"/>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5" name="Google Shape;225;p28"/>
          <p:cNvSpPr/>
          <p:nvPr/>
        </p:nvSpPr>
        <p:spPr>
          <a:xfrm>
            <a:off x="3386044" y="6087675"/>
            <a:ext cx="63759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7. Streamlit Dashboard</a:t>
            </a:r>
            <a:endParaRPr b="0" i="0" u="none" strike="noStrike" cap="none">
              <a:solidFill>
                <a:schemeClr val="dk1"/>
              </a:solidFill>
            </a:endParaRPr>
          </a:p>
        </p:txBody>
      </p:sp>
      <p:sp>
        <p:nvSpPr>
          <p:cNvPr id="226" name="Google Shape;226;p28"/>
          <p:cNvSpPr/>
          <p:nvPr/>
        </p:nvSpPr>
        <p:spPr>
          <a:xfrm>
            <a:off x="3386018" y="6311265"/>
            <a:ext cx="8039814" cy="145375"/>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File upload, ERD visualization, data dictionary, aggregation logs, invariant results, and dataset download UI.</a:t>
            </a:r>
            <a:endParaRPr b="0" i="0" u="none" strike="noStrike" cap="none">
              <a:solidFill>
                <a:schemeClr val="dk1"/>
              </a:solidFill>
            </a:endParaRPr>
          </a:p>
        </p:txBody>
      </p:sp>
      <p:sp>
        <p:nvSpPr>
          <p:cNvPr id="227" name="Google Shape;227;p28"/>
          <p:cNvSpPr/>
          <p:nvPr/>
        </p:nvSpPr>
        <p:spPr>
          <a:xfrm>
            <a:off x="3028798" y="6745950"/>
            <a:ext cx="119100" cy="752400"/>
          </a:xfrm>
          <a:prstGeom prst="roundRect">
            <a:avLst>
              <a:gd name="adj" fmla="val 90066"/>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3204447" y="6899425"/>
            <a:ext cx="2940600" cy="186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B4A4A"/>
              </a:buClr>
              <a:buSzPts val="1150"/>
              <a:buFont typeface="Arial"/>
              <a:buNone/>
            </a:pPr>
            <a:r>
              <a:rPr lang="en-US" b="1" i="0" u="none" strike="noStrike" cap="none">
                <a:solidFill>
                  <a:schemeClr val="dk1"/>
                </a:solidFill>
                <a:latin typeface="Arial"/>
                <a:ea typeface="Arial"/>
                <a:cs typeface="Arial"/>
                <a:sym typeface="Arial"/>
              </a:rPr>
              <a:t>8. Run Logging &amp; Storage</a:t>
            </a:r>
            <a:endParaRPr b="0" i="0" u="none" strike="noStrike" cap="none">
              <a:solidFill>
                <a:schemeClr val="dk1"/>
              </a:solidFill>
            </a:endParaRPr>
          </a:p>
        </p:txBody>
      </p:sp>
      <p:sp>
        <p:nvSpPr>
          <p:cNvPr id="229" name="Google Shape;229;p28"/>
          <p:cNvSpPr/>
          <p:nvPr/>
        </p:nvSpPr>
        <p:spPr>
          <a:xfrm>
            <a:off x="3204456" y="7088649"/>
            <a:ext cx="7861200" cy="145500"/>
          </a:xfrm>
          <a:prstGeom prst="rect">
            <a:avLst/>
          </a:prstGeom>
          <a:no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Clr>
                <a:srgbClr val="4B4A4A"/>
              </a:buClr>
              <a:buSzPts val="900"/>
              <a:buFont typeface="Geist"/>
              <a:buNone/>
            </a:pPr>
            <a:r>
              <a:rPr lang="en-US" b="0" i="0" u="none" strike="noStrike" cap="none">
                <a:solidFill>
                  <a:schemeClr val="dk1"/>
                </a:solidFill>
                <a:latin typeface="Geist"/>
                <a:ea typeface="Geist"/>
                <a:cs typeface="Geist"/>
                <a:sym typeface="Geist"/>
              </a:rPr>
              <a:t>Persist Run ID, architect outputs, engineer outputs, validation results, and status in SQLite/PostgreSQL for auditability.</a:t>
            </a:r>
            <a:endParaRPr b="0" i="0" u="none" strike="noStrike" cap="none">
              <a:solidFill>
                <a:schemeClr val="dk1"/>
              </a:solidFill>
            </a:endParaRPr>
          </a:p>
        </p:txBody>
      </p:sp>
      <p:sp>
        <p:nvSpPr>
          <p:cNvPr id="230" name="Google Shape;230;p28"/>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p:nvPr/>
        </p:nvSpPr>
        <p:spPr>
          <a:xfrm>
            <a:off x="868561" y="654725"/>
            <a:ext cx="5139571" cy="467082"/>
          </a:xfrm>
          <a:prstGeom prst="rect">
            <a:avLst/>
          </a:prstGeom>
          <a:noFill/>
          <a:ln>
            <a:noFill/>
          </a:ln>
        </p:spPr>
        <p:txBody>
          <a:bodyPr spcFirstLastPara="1" wrap="square" lIns="0" tIns="0" rIns="0" bIns="0" anchor="t" anchorCtr="0">
            <a:noAutofit/>
          </a:bodyPr>
          <a:lstStyle/>
          <a:p>
            <a:pPr marL="0" marR="0" lvl="0" indent="0" algn="l" rtl="0">
              <a:lnSpc>
                <a:spcPct val="125862"/>
              </a:lnSpc>
              <a:spcBef>
                <a:spcPts val="0"/>
              </a:spcBef>
              <a:spcAft>
                <a:spcPts val="0"/>
              </a:spcAft>
              <a:buClr>
                <a:srgbClr val="006747"/>
              </a:buClr>
              <a:buSzPts val="2900"/>
              <a:buFont typeface="Arial"/>
              <a:buNone/>
            </a:pPr>
            <a:r>
              <a:rPr lang="en-US" sz="2900" b="1" i="0" u="none" strike="noStrike" cap="none">
                <a:solidFill>
                  <a:srgbClr val="006747"/>
                </a:solidFill>
                <a:latin typeface="Arial"/>
                <a:ea typeface="Arial"/>
                <a:cs typeface="Arial"/>
                <a:sym typeface="Arial"/>
              </a:rPr>
              <a:t>Technologies &amp; Algorithms</a:t>
            </a:r>
            <a:endParaRPr sz="2900" b="0" i="0" u="none" strike="noStrike" cap="none"/>
          </a:p>
        </p:txBody>
      </p:sp>
      <p:sp>
        <p:nvSpPr>
          <p:cNvPr id="237" name="Google Shape;237;p29"/>
          <p:cNvSpPr/>
          <p:nvPr/>
        </p:nvSpPr>
        <p:spPr>
          <a:xfrm>
            <a:off x="868561" y="1491139"/>
            <a:ext cx="8888492" cy="598884"/>
          </a:xfrm>
          <a:prstGeom prst="rect">
            <a:avLst/>
          </a:prstGeom>
          <a:noFill/>
          <a:ln>
            <a:noFill/>
          </a:ln>
        </p:spPr>
        <p:txBody>
          <a:bodyPr spcFirstLastPara="1" wrap="square" lIns="0" tIns="0" rIns="0" bIns="0" anchor="t" anchorCtr="0">
            <a:noAutofit/>
          </a:bodyPr>
          <a:lstStyle/>
          <a:p>
            <a:pPr marL="457200" marR="0" lvl="0" indent="-339725" algn="l" rtl="0">
              <a:lnSpc>
                <a:spcPct val="144827"/>
              </a:lnSpc>
              <a:spcBef>
                <a:spcPts val="0"/>
              </a:spcBef>
              <a:spcAft>
                <a:spcPts val="0"/>
              </a:spcAft>
              <a:buClr>
                <a:schemeClr val="dk1"/>
              </a:buClr>
              <a:buSzPts val="1750"/>
              <a:buFont typeface="Geist"/>
              <a:buChar char="●"/>
            </a:pPr>
            <a:r>
              <a:rPr lang="en-US" sz="1750" b="1" i="0" u="none" strike="noStrike" cap="none">
                <a:solidFill>
                  <a:schemeClr val="dk1"/>
                </a:solidFill>
                <a:latin typeface="Geist"/>
                <a:ea typeface="Geist"/>
                <a:cs typeface="Geist"/>
                <a:sym typeface="Geist"/>
              </a:rPr>
              <a:t>Architecture &amp; Orchestration:</a:t>
            </a:r>
            <a:r>
              <a:rPr lang="en-US" sz="1750" b="0" i="0" u="none" strike="noStrike" cap="none">
                <a:solidFill>
                  <a:schemeClr val="dk1"/>
                </a:solidFill>
                <a:latin typeface="Geist"/>
                <a:ea typeface="Geist"/>
                <a:cs typeface="Geist"/>
                <a:sym typeface="Geist"/>
              </a:rPr>
              <a:t> LangGraph — multi-agent cycles with explicit checkpoints</a:t>
            </a:r>
            <a:endParaRPr sz="1750" b="0" i="0" u="none" strike="noStrike" cap="none">
              <a:solidFill>
                <a:schemeClr val="dk1"/>
              </a:solidFill>
            </a:endParaRPr>
          </a:p>
          <a:p>
            <a:pPr marL="457200" marR="0" lvl="0" indent="-339725" algn="l" rtl="0">
              <a:lnSpc>
                <a:spcPct val="14482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API Layer: FastAPI for inter-node communication and control</a:t>
            </a:r>
            <a:endParaRPr sz="1750" b="0" i="0" u="none" strike="noStrike" cap="none">
              <a:solidFill>
                <a:schemeClr val="dk1"/>
              </a:solidFill>
            </a:endParaRPr>
          </a:p>
        </p:txBody>
      </p:sp>
      <p:pic>
        <p:nvPicPr>
          <p:cNvPr id="238" name="Google Shape;238;p29" descr="preencoded.png"/>
          <p:cNvPicPr preferRelativeResize="0"/>
          <p:nvPr/>
        </p:nvPicPr>
        <p:blipFill rotWithShape="1">
          <a:blip r:embed="rId3">
            <a:alphaModFix/>
          </a:blip>
          <a:srcRect/>
          <a:stretch/>
        </p:blipFill>
        <p:spPr>
          <a:xfrm>
            <a:off x="10220452" y="1208823"/>
            <a:ext cx="2496880" cy="1348750"/>
          </a:xfrm>
          <a:prstGeom prst="rect">
            <a:avLst/>
          </a:prstGeom>
          <a:noFill/>
          <a:ln>
            <a:noFill/>
          </a:ln>
        </p:spPr>
      </p:pic>
      <p:pic>
        <p:nvPicPr>
          <p:cNvPr id="239" name="Google Shape;239;p29" descr="preencoded.png"/>
          <p:cNvPicPr preferRelativeResize="0"/>
          <p:nvPr/>
        </p:nvPicPr>
        <p:blipFill rotWithShape="1">
          <a:blip r:embed="rId4">
            <a:alphaModFix/>
          </a:blip>
          <a:srcRect/>
          <a:stretch/>
        </p:blipFill>
        <p:spPr>
          <a:xfrm>
            <a:off x="868561" y="3076932"/>
            <a:ext cx="4216360" cy="1348740"/>
          </a:xfrm>
          <a:prstGeom prst="rect">
            <a:avLst/>
          </a:prstGeom>
          <a:noFill/>
          <a:ln>
            <a:noFill/>
          </a:ln>
        </p:spPr>
      </p:pic>
      <p:sp>
        <p:nvSpPr>
          <p:cNvPr id="240" name="Google Shape;240;p29"/>
          <p:cNvSpPr/>
          <p:nvPr/>
        </p:nvSpPr>
        <p:spPr>
          <a:xfrm>
            <a:off x="5548313" y="3042285"/>
            <a:ext cx="8221028" cy="272534"/>
          </a:xfrm>
          <a:prstGeom prst="rect">
            <a:avLst/>
          </a:prstGeom>
          <a:noFill/>
          <a:ln>
            <a:noFill/>
          </a:ln>
        </p:spPr>
        <p:txBody>
          <a:bodyPr spcFirstLastPara="1" wrap="square" lIns="0" tIns="0" rIns="0" bIns="0" anchor="t" anchorCtr="0">
            <a:noAutofit/>
          </a:bodyPr>
          <a:lstStyle/>
          <a:p>
            <a:pPr marL="457200" marR="0" lvl="0" indent="-339725" algn="l" rtl="0">
              <a:lnSpc>
                <a:spcPct val="14482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Networking: Tailscale for secure distributed connectivity</a:t>
            </a:r>
            <a:endParaRPr sz="1750" b="0" i="0" u="none" strike="noStrike" cap="none">
              <a:solidFill>
                <a:schemeClr val="dk1"/>
              </a:solidFill>
            </a:endParaRPr>
          </a:p>
        </p:txBody>
      </p:sp>
      <p:sp>
        <p:nvSpPr>
          <p:cNvPr id="241" name="Google Shape;241;p29"/>
          <p:cNvSpPr/>
          <p:nvPr/>
        </p:nvSpPr>
        <p:spPr>
          <a:xfrm>
            <a:off x="868561" y="4910376"/>
            <a:ext cx="9822894" cy="598884"/>
          </a:xfrm>
          <a:prstGeom prst="rect">
            <a:avLst/>
          </a:prstGeom>
          <a:noFill/>
          <a:ln>
            <a:noFill/>
          </a:ln>
        </p:spPr>
        <p:txBody>
          <a:bodyPr spcFirstLastPara="1" wrap="square" lIns="0" tIns="0" rIns="0" bIns="0" anchor="t" anchorCtr="0">
            <a:noAutofit/>
          </a:bodyPr>
          <a:lstStyle/>
          <a:p>
            <a:pPr marL="457200" marR="0" lvl="0" indent="-339725" algn="l" rtl="0">
              <a:lnSpc>
                <a:spcPct val="14482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UI: Streamlit dashboard for visualization &amp; human checkpoints</a:t>
            </a:r>
            <a:endParaRPr sz="1750" b="0" i="0" u="none" strike="noStrike" cap="none">
              <a:solidFill>
                <a:schemeClr val="dk1"/>
              </a:solidFill>
            </a:endParaRPr>
          </a:p>
          <a:p>
            <a:pPr marL="457200" marR="0" lvl="0" indent="-339725" algn="l" rtl="0">
              <a:lnSpc>
                <a:spcPct val="144827"/>
              </a:lnSpc>
              <a:spcBef>
                <a:spcPts val="0"/>
              </a:spcBef>
              <a:spcAft>
                <a:spcPts val="0"/>
              </a:spcAft>
              <a:buClr>
                <a:schemeClr val="dk1"/>
              </a:buClr>
              <a:buSzPts val="1750"/>
              <a:buFont typeface="Geist"/>
              <a:buChar char="●"/>
            </a:pPr>
            <a:r>
              <a:rPr lang="en-US" sz="1750" b="1" i="0" u="none" strike="noStrike" cap="none">
                <a:solidFill>
                  <a:schemeClr val="dk1"/>
                </a:solidFill>
                <a:latin typeface="Geist"/>
                <a:ea typeface="Geist"/>
                <a:cs typeface="Geist"/>
                <a:sym typeface="Geist"/>
              </a:rPr>
              <a:t>Models:</a:t>
            </a:r>
            <a:r>
              <a:rPr lang="en-US" sz="1750" b="0" i="0" u="none" strike="noStrike" cap="none">
                <a:solidFill>
                  <a:schemeClr val="dk1"/>
                </a:solidFill>
                <a:latin typeface="Geist"/>
                <a:ea typeface="Geist"/>
                <a:cs typeface="Geist"/>
                <a:sym typeface="Geist"/>
              </a:rPr>
              <a:t> local gpt-oss:20b (quantized) — Mapper high-reasoning, Aggregator high-throughput</a:t>
            </a:r>
            <a:endParaRPr sz="1750" b="0" i="0" u="none" strike="noStrike" cap="none">
              <a:solidFill>
                <a:schemeClr val="dk1"/>
              </a:solidFill>
            </a:endParaRPr>
          </a:p>
        </p:txBody>
      </p:sp>
      <p:pic>
        <p:nvPicPr>
          <p:cNvPr id="242" name="Google Shape;242;p29" descr="preencoded.png"/>
          <p:cNvPicPr preferRelativeResize="0"/>
          <p:nvPr/>
        </p:nvPicPr>
        <p:blipFill rotWithShape="1">
          <a:blip r:embed="rId5">
            <a:alphaModFix/>
          </a:blip>
          <a:srcRect/>
          <a:stretch/>
        </p:blipFill>
        <p:spPr>
          <a:xfrm>
            <a:off x="11185349" y="3984253"/>
            <a:ext cx="2686439" cy="1571487"/>
          </a:xfrm>
          <a:prstGeom prst="rect">
            <a:avLst/>
          </a:prstGeom>
          <a:noFill/>
          <a:ln>
            <a:noFill/>
          </a:ln>
        </p:spPr>
      </p:pic>
      <p:pic>
        <p:nvPicPr>
          <p:cNvPr id="243" name="Google Shape;243;p29" descr="preencoded.png"/>
          <p:cNvPicPr preferRelativeResize="0"/>
          <p:nvPr/>
        </p:nvPicPr>
        <p:blipFill rotWithShape="1">
          <a:blip r:embed="rId6">
            <a:alphaModFix/>
          </a:blip>
          <a:srcRect/>
          <a:stretch/>
        </p:blipFill>
        <p:spPr>
          <a:xfrm>
            <a:off x="868542" y="6259821"/>
            <a:ext cx="3490425" cy="1225725"/>
          </a:xfrm>
          <a:prstGeom prst="rect">
            <a:avLst/>
          </a:prstGeom>
          <a:noFill/>
          <a:ln>
            <a:noFill/>
          </a:ln>
        </p:spPr>
      </p:pic>
      <p:sp>
        <p:nvSpPr>
          <p:cNvPr id="244" name="Google Shape;244;p29"/>
          <p:cNvSpPr/>
          <p:nvPr/>
        </p:nvSpPr>
        <p:spPr>
          <a:xfrm>
            <a:off x="5014317" y="6225183"/>
            <a:ext cx="8755023" cy="272534"/>
          </a:xfrm>
          <a:prstGeom prst="rect">
            <a:avLst/>
          </a:prstGeom>
          <a:noFill/>
          <a:ln>
            <a:noFill/>
          </a:ln>
        </p:spPr>
        <p:txBody>
          <a:bodyPr spcFirstLastPara="1" wrap="square" lIns="0" tIns="0" rIns="0" bIns="0" anchor="t" anchorCtr="0">
            <a:noAutofit/>
          </a:bodyPr>
          <a:lstStyle/>
          <a:p>
            <a:pPr marL="457200" marR="0" lvl="0" indent="-339725" algn="l" rtl="0">
              <a:lnSpc>
                <a:spcPct val="144827"/>
              </a:lnSpc>
              <a:spcBef>
                <a:spcPts val="0"/>
              </a:spcBef>
              <a:spcAft>
                <a:spcPts val="0"/>
              </a:spcAft>
              <a:buClr>
                <a:schemeClr val="dk1"/>
              </a:buClr>
              <a:buSzPts val="1750"/>
              <a:buFont typeface="Geist"/>
              <a:buChar char="●"/>
            </a:pPr>
            <a:r>
              <a:rPr lang="en-US" sz="1750" b="1" i="0" u="none" strike="noStrike" cap="none">
                <a:solidFill>
                  <a:schemeClr val="dk1"/>
                </a:solidFill>
                <a:latin typeface="Geist"/>
                <a:ea typeface="Geist"/>
                <a:cs typeface="Geist"/>
                <a:sym typeface="Geist"/>
              </a:rPr>
              <a:t>Data Processing:</a:t>
            </a:r>
            <a:r>
              <a:rPr lang="en-US" sz="1750" b="0" i="0" u="none" strike="noStrike" cap="none">
                <a:solidFill>
                  <a:schemeClr val="dk1"/>
                </a:solidFill>
                <a:latin typeface="Geist"/>
                <a:ea typeface="Geist"/>
                <a:cs typeface="Geist"/>
                <a:sym typeface="Geist"/>
              </a:rPr>
              <a:t> Polars / Pandas (GPU-accelerated when available)</a:t>
            </a:r>
            <a:endParaRPr sz="1750" b="0" i="0" u="none" strike="noStrike" cap="none">
              <a:solidFill>
                <a:schemeClr val="dk1"/>
              </a:solidFill>
            </a:endParaRPr>
          </a:p>
        </p:txBody>
      </p:sp>
      <p:sp>
        <p:nvSpPr>
          <p:cNvPr id="245" name="Google Shape;245;p29"/>
          <p:cNvSpPr/>
          <p:nvPr/>
        </p:nvSpPr>
        <p:spPr>
          <a:xfrm>
            <a:off x="5014317" y="6636187"/>
            <a:ext cx="8755023" cy="272534"/>
          </a:xfrm>
          <a:prstGeom prst="rect">
            <a:avLst/>
          </a:prstGeom>
          <a:noFill/>
          <a:ln>
            <a:noFill/>
          </a:ln>
        </p:spPr>
        <p:txBody>
          <a:bodyPr spcFirstLastPara="1" wrap="square" lIns="0" tIns="0" rIns="0" bIns="0" anchor="t" anchorCtr="0">
            <a:noAutofit/>
          </a:bodyPr>
          <a:lstStyle/>
          <a:p>
            <a:pPr marL="0" marR="0" lvl="0" indent="0" algn="l" rtl="0">
              <a:lnSpc>
                <a:spcPct val="144827"/>
              </a:lnSpc>
              <a:spcBef>
                <a:spcPts val="0"/>
              </a:spcBef>
              <a:spcAft>
                <a:spcPts val="0"/>
              </a:spcAft>
              <a:buSzPts val="1450"/>
              <a:buFont typeface="Arial"/>
              <a:buNone/>
            </a:pPr>
            <a:endParaRPr sz="1450" b="0" i="0" u="none" strike="noStrike" cap="none"/>
          </a:p>
        </p:txBody>
      </p:sp>
      <p:sp>
        <p:nvSpPr>
          <p:cNvPr id="246" name="Google Shape;246;p29"/>
          <p:cNvSpPr/>
          <p:nvPr/>
        </p:nvSpPr>
        <p:spPr>
          <a:xfrm>
            <a:off x="868561" y="7302341"/>
            <a:ext cx="12893278" cy="272534"/>
          </a:xfrm>
          <a:prstGeom prst="rect">
            <a:avLst/>
          </a:prstGeom>
          <a:noFill/>
          <a:ln>
            <a:noFill/>
          </a:ln>
        </p:spPr>
        <p:txBody>
          <a:bodyPr spcFirstLastPara="1" wrap="square" lIns="0" tIns="0" rIns="0" bIns="0" anchor="t" anchorCtr="0">
            <a:noAutofit/>
          </a:bodyPr>
          <a:lstStyle/>
          <a:p>
            <a:pPr marL="0" marR="0" lvl="0" indent="0" algn="l" rtl="0">
              <a:lnSpc>
                <a:spcPct val="144827"/>
              </a:lnSpc>
              <a:spcBef>
                <a:spcPts val="0"/>
              </a:spcBef>
              <a:spcAft>
                <a:spcPts val="0"/>
              </a:spcAft>
              <a:buSzPts val="1450"/>
              <a:buFont typeface="Arial"/>
              <a:buNone/>
            </a:pPr>
            <a:endParaRPr sz="1450" b="0" i="0" u="none" strike="noStrike" cap="none"/>
          </a:p>
        </p:txBody>
      </p:sp>
      <p:sp>
        <p:nvSpPr>
          <p:cNvPr id="247" name="Google Shape;247;p29"/>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p:nvPr/>
        </p:nvSpPr>
        <p:spPr>
          <a:xfrm>
            <a:off x="722828" y="631031"/>
            <a:ext cx="5908000" cy="516374"/>
          </a:xfrm>
          <a:prstGeom prst="rect">
            <a:avLst/>
          </a:prstGeom>
          <a:noFill/>
          <a:ln>
            <a:noFill/>
          </a:ln>
        </p:spPr>
        <p:txBody>
          <a:bodyPr spcFirstLastPara="1" wrap="square" lIns="0" tIns="0" rIns="0" bIns="0" anchor="t" anchorCtr="0">
            <a:noAutofit/>
          </a:bodyPr>
          <a:lstStyle/>
          <a:p>
            <a:pPr marL="0" marR="0" lvl="0" indent="0" algn="l" rtl="0">
              <a:lnSpc>
                <a:spcPct val="124615"/>
              </a:lnSpc>
              <a:spcBef>
                <a:spcPts val="0"/>
              </a:spcBef>
              <a:spcAft>
                <a:spcPts val="0"/>
              </a:spcAft>
              <a:buClr>
                <a:srgbClr val="006747"/>
              </a:buClr>
              <a:buSzPts val="3250"/>
              <a:buFont typeface="Arial"/>
              <a:buNone/>
            </a:pPr>
            <a:r>
              <a:rPr lang="en-US" sz="3250" b="1" i="0" u="none" strike="noStrike" cap="none">
                <a:solidFill>
                  <a:srgbClr val="006747"/>
                </a:solidFill>
                <a:latin typeface="Arial"/>
                <a:ea typeface="Arial"/>
                <a:cs typeface="Arial"/>
                <a:sym typeface="Arial"/>
              </a:rPr>
              <a:t>Project Schedule — Cadence</a:t>
            </a:r>
            <a:endParaRPr sz="3250" b="0" i="0" u="none" strike="noStrike" cap="none"/>
          </a:p>
        </p:txBody>
      </p:sp>
      <p:sp>
        <p:nvSpPr>
          <p:cNvPr id="254" name="Google Shape;254;p30"/>
          <p:cNvSpPr/>
          <p:nvPr/>
        </p:nvSpPr>
        <p:spPr>
          <a:xfrm>
            <a:off x="7303770" y="1523524"/>
            <a:ext cx="22860" cy="6074926"/>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6486108" y="1744385"/>
            <a:ext cx="619601" cy="22860"/>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7082850" y="1523524"/>
            <a:ext cx="464701" cy="464701"/>
          </a:xfrm>
          <a:prstGeom prst="roundRect">
            <a:avLst>
              <a:gd name="adj" fmla="val 40004"/>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7160240" y="1562219"/>
            <a:ext cx="309801" cy="3871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B4A4A"/>
              </a:buClr>
              <a:buSzPts val="2400"/>
              <a:buFont typeface="Arial"/>
              <a:buNone/>
            </a:pPr>
            <a:r>
              <a:rPr lang="en-US" sz="2400" b="1" i="0" u="none" strike="noStrike" cap="none">
                <a:solidFill>
                  <a:srgbClr val="4B4A4A"/>
                </a:solidFill>
                <a:latin typeface="Arial"/>
                <a:ea typeface="Arial"/>
                <a:cs typeface="Arial"/>
                <a:sym typeface="Arial"/>
              </a:rPr>
              <a:t>1</a:t>
            </a:r>
            <a:endParaRPr sz="2400" b="0" i="0" u="none" strike="noStrike" cap="none"/>
          </a:p>
        </p:txBody>
      </p:sp>
      <p:sp>
        <p:nvSpPr>
          <p:cNvPr id="258" name="Google Shape;258;p30"/>
          <p:cNvSpPr/>
          <p:nvPr/>
        </p:nvSpPr>
        <p:spPr>
          <a:xfrm>
            <a:off x="2383393" y="1594485"/>
            <a:ext cx="3899059" cy="32277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Week 0 — Sprint 0 (Discovery)</a:t>
            </a:r>
            <a:endParaRPr sz="2000" b="0" i="0" u="none" strike="noStrike" cap="none">
              <a:solidFill>
                <a:schemeClr val="dk1"/>
              </a:solidFill>
            </a:endParaRPr>
          </a:p>
        </p:txBody>
      </p:sp>
      <p:sp>
        <p:nvSpPr>
          <p:cNvPr id="259" name="Google Shape;259;p30"/>
          <p:cNvSpPr/>
          <p:nvPr/>
        </p:nvSpPr>
        <p:spPr>
          <a:xfrm>
            <a:off x="722828" y="2030016"/>
            <a:ext cx="5559623" cy="631269"/>
          </a:xfrm>
          <a:prstGeom prst="rect">
            <a:avLst/>
          </a:prstGeom>
          <a:noFill/>
          <a:ln>
            <a:noFill/>
          </a:ln>
        </p:spPr>
        <p:txBody>
          <a:bodyPr spcFirstLastPara="1" wrap="square" lIns="0" tIns="0" rIns="0" bIns="0" anchor="t" anchorCtr="0">
            <a:noAutofit/>
          </a:bodyPr>
          <a:lstStyle/>
          <a:p>
            <a:pPr marL="0" marR="0" lvl="0" indent="0" algn="r"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Requirements, personas, architecture design, and team agreements.</a:t>
            </a:r>
            <a:endParaRPr sz="1600" b="0" i="0" u="none" strike="noStrike" cap="none">
              <a:solidFill>
                <a:schemeClr val="dk1"/>
              </a:solidFill>
            </a:endParaRPr>
          </a:p>
        </p:txBody>
      </p:sp>
      <p:sp>
        <p:nvSpPr>
          <p:cNvPr id="260" name="Google Shape;260;p30"/>
          <p:cNvSpPr/>
          <p:nvPr/>
        </p:nvSpPr>
        <p:spPr>
          <a:xfrm>
            <a:off x="7524690" y="2946678"/>
            <a:ext cx="619601" cy="22860"/>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7082850" y="2725817"/>
            <a:ext cx="464701" cy="464701"/>
          </a:xfrm>
          <a:prstGeom prst="roundRect">
            <a:avLst>
              <a:gd name="adj" fmla="val 40004"/>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7160240" y="2764512"/>
            <a:ext cx="309801" cy="3871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B4A4A"/>
              </a:buClr>
              <a:buSzPts val="2400"/>
              <a:buFont typeface="Arial"/>
              <a:buNone/>
            </a:pPr>
            <a:r>
              <a:rPr lang="en-US" sz="2400" b="1" i="0" u="none" strike="noStrike" cap="none">
                <a:solidFill>
                  <a:srgbClr val="4B4A4A"/>
                </a:solidFill>
                <a:latin typeface="Arial"/>
                <a:ea typeface="Arial"/>
                <a:cs typeface="Arial"/>
                <a:sym typeface="Arial"/>
              </a:rPr>
              <a:t>2</a:t>
            </a:r>
            <a:endParaRPr sz="2400" b="0" i="0" u="none" strike="noStrike" cap="none"/>
          </a:p>
        </p:txBody>
      </p:sp>
      <p:sp>
        <p:nvSpPr>
          <p:cNvPr id="263" name="Google Shape;263;p30"/>
          <p:cNvSpPr/>
          <p:nvPr/>
        </p:nvSpPr>
        <p:spPr>
          <a:xfrm>
            <a:off x="8347948" y="2796778"/>
            <a:ext cx="3804880" cy="32277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Weeks 1–2 — Core MVP Build</a:t>
            </a:r>
            <a:endParaRPr sz="2000" b="0" i="0" u="none" strike="noStrike" cap="none">
              <a:solidFill>
                <a:schemeClr val="dk1"/>
              </a:solidFill>
            </a:endParaRPr>
          </a:p>
        </p:txBody>
      </p:sp>
      <p:sp>
        <p:nvSpPr>
          <p:cNvPr id="264" name="Google Shape;264;p30"/>
          <p:cNvSpPr/>
          <p:nvPr/>
        </p:nvSpPr>
        <p:spPr>
          <a:xfrm>
            <a:off x="8347948" y="3232309"/>
            <a:ext cx="5559623" cy="631269"/>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CSV profiling, Mapper outputs (ERD + JSON), and H-I-T-L checkpoint #1.</a:t>
            </a:r>
            <a:endParaRPr sz="1600" b="0" i="0" u="none" strike="noStrike" cap="none">
              <a:solidFill>
                <a:schemeClr val="dk1"/>
              </a:solidFill>
            </a:endParaRPr>
          </a:p>
        </p:txBody>
      </p:sp>
      <p:sp>
        <p:nvSpPr>
          <p:cNvPr id="265" name="Google Shape;265;p30"/>
          <p:cNvSpPr/>
          <p:nvPr/>
        </p:nvSpPr>
        <p:spPr>
          <a:xfrm>
            <a:off x="6486108" y="3996333"/>
            <a:ext cx="619601" cy="22860"/>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7082850" y="3775472"/>
            <a:ext cx="464701" cy="464701"/>
          </a:xfrm>
          <a:prstGeom prst="roundRect">
            <a:avLst>
              <a:gd name="adj" fmla="val 40004"/>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7160240" y="3814167"/>
            <a:ext cx="309801" cy="3871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B4A4A"/>
              </a:buClr>
              <a:buSzPts val="2400"/>
              <a:buFont typeface="Arial"/>
              <a:buNone/>
            </a:pPr>
            <a:r>
              <a:rPr lang="en-US" sz="2400" b="1" i="0" u="none" strike="noStrike" cap="none">
                <a:solidFill>
                  <a:srgbClr val="4B4A4A"/>
                </a:solidFill>
                <a:latin typeface="Arial"/>
                <a:ea typeface="Arial"/>
                <a:cs typeface="Arial"/>
                <a:sym typeface="Arial"/>
              </a:rPr>
              <a:t>3</a:t>
            </a:r>
            <a:endParaRPr sz="2400" b="0" i="0" u="none" strike="noStrike" cap="none"/>
          </a:p>
        </p:txBody>
      </p:sp>
      <p:sp>
        <p:nvSpPr>
          <p:cNvPr id="268" name="Google Shape;268;p30"/>
          <p:cNvSpPr/>
          <p:nvPr/>
        </p:nvSpPr>
        <p:spPr>
          <a:xfrm>
            <a:off x="1400413" y="3846433"/>
            <a:ext cx="4882039" cy="32277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Weeks 3–4 — Aggregator &amp; Invariants</a:t>
            </a:r>
            <a:endParaRPr sz="2000" b="0" i="0" u="none" strike="noStrike" cap="none">
              <a:solidFill>
                <a:schemeClr val="dk1"/>
              </a:solidFill>
            </a:endParaRPr>
          </a:p>
        </p:txBody>
      </p:sp>
      <p:sp>
        <p:nvSpPr>
          <p:cNvPr id="269" name="Google Shape;269;p30"/>
          <p:cNvSpPr/>
          <p:nvPr/>
        </p:nvSpPr>
        <p:spPr>
          <a:xfrm>
            <a:off x="722828" y="4281964"/>
            <a:ext cx="5559623" cy="631269"/>
          </a:xfrm>
          <a:prstGeom prst="rect">
            <a:avLst/>
          </a:prstGeom>
          <a:noFill/>
          <a:ln>
            <a:noFill/>
          </a:ln>
        </p:spPr>
        <p:txBody>
          <a:bodyPr spcFirstLastPara="1" wrap="square" lIns="0" tIns="0" rIns="0" bIns="0" anchor="t" anchorCtr="0">
            <a:noAutofit/>
          </a:bodyPr>
          <a:lstStyle/>
          <a:p>
            <a:pPr marL="0" marR="0" lvl="0" indent="0" algn="r"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Deterministic execution, invariant enforcement, and checkpoint #2 flows.</a:t>
            </a:r>
            <a:endParaRPr sz="1600" b="0" i="0" u="none" strike="noStrike" cap="none">
              <a:solidFill>
                <a:schemeClr val="dk1"/>
              </a:solidFill>
            </a:endParaRPr>
          </a:p>
        </p:txBody>
      </p:sp>
      <p:sp>
        <p:nvSpPr>
          <p:cNvPr id="270" name="Google Shape;270;p30"/>
          <p:cNvSpPr/>
          <p:nvPr/>
        </p:nvSpPr>
        <p:spPr>
          <a:xfrm>
            <a:off x="7524690" y="5046107"/>
            <a:ext cx="619601" cy="22860"/>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7082850" y="4825246"/>
            <a:ext cx="464701" cy="464701"/>
          </a:xfrm>
          <a:prstGeom prst="roundRect">
            <a:avLst>
              <a:gd name="adj" fmla="val 40004"/>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7160240" y="4863941"/>
            <a:ext cx="309801" cy="3871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B4A4A"/>
              </a:buClr>
              <a:buSzPts val="2400"/>
              <a:buFont typeface="Arial"/>
              <a:buNone/>
            </a:pPr>
            <a:r>
              <a:rPr lang="en-US" sz="2400" b="1" i="0" u="none" strike="noStrike" cap="none">
                <a:solidFill>
                  <a:srgbClr val="4B4A4A"/>
                </a:solidFill>
                <a:latin typeface="Arial"/>
                <a:ea typeface="Arial"/>
                <a:cs typeface="Arial"/>
                <a:sym typeface="Arial"/>
              </a:rPr>
              <a:t>4</a:t>
            </a:r>
            <a:endParaRPr sz="2400" b="0" i="0" u="none" strike="noStrike" cap="none"/>
          </a:p>
        </p:txBody>
      </p:sp>
      <p:sp>
        <p:nvSpPr>
          <p:cNvPr id="273" name="Google Shape;273;p30"/>
          <p:cNvSpPr/>
          <p:nvPr/>
        </p:nvSpPr>
        <p:spPr>
          <a:xfrm>
            <a:off x="8347948" y="4896207"/>
            <a:ext cx="4556760" cy="32277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Weeks 5–6 — Dashboard &amp; Logging</a:t>
            </a:r>
            <a:endParaRPr sz="2000" b="0" i="0" u="none" strike="noStrike" cap="none">
              <a:solidFill>
                <a:schemeClr val="dk1"/>
              </a:solidFill>
            </a:endParaRPr>
          </a:p>
        </p:txBody>
      </p:sp>
      <p:sp>
        <p:nvSpPr>
          <p:cNvPr id="274" name="Google Shape;274;p30"/>
          <p:cNvSpPr/>
          <p:nvPr/>
        </p:nvSpPr>
        <p:spPr>
          <a:xfrm>
            <a:off x="8347948" y="5331738"/>
            <a:ext cx="5559623" cy="631269"/>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Streamlit integration, persistent run logs, dataset downloads, and data dictionary export.</a:t>
            </a:r>
            <a:endParaRPr sz="1600" b="0" i="0" u="none" strike="noStrike" cap="none">
              <a:solidFill>
                <a:schemeClr val="dk1"/>
              </a:solidFill>
            </a:endParaRPr>
          </a:p>
        </p:txBody>
      </p:sp>
      <p:sp>
        <p:nvSpPr>
          <p:cNvPr id="275" name="Google Shape;275;p30"/>
          <p:cNvSpPr/>
          <p:nvPr/>
        </p:nvSpPr>
        <p:spPr>
          <a:xfrm>
            <a:off x="6486108" y="6095881"/>
            <a:ext cx="619601" cy="22860"/>
          </a:xfrm>
          <a:prstGeom prst="roundRect">
            <a:avLst>
              <a:gd name="adj" fmla="val 813208"/>
            </a:avLst>
          </a:prstGeom>
          <a:solidFill>
            <a:srgbClr val="B7D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7082850" y="5875020"/>
            <a:ext cx="464701" cy="464701"/>
          </a:xfrm>
          <a:prstGeom prst="roundRect">
            <a:avLst>
              <a:gd name="adj" fmla="val 40004"/>
            </a:avLst>
          </a:prstGeom>
          <a:solidFill>
            <a:srgbClr val="D1EFE4"/>
          </a:solidFill>
          <a:ln w="952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7160240" y="5913715"/>
            <a:ext cx="309801" cy="3871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B4A4A"/>
              </a:buClr>
              <a:buSzPts val="2400"/>
              <a:buFont typeface="Arial"/>
              <a:buNone/>
            </a:pPr>
            <a:r>
              <a:rPr lang="en-US" sz="2400" b="1" i="0" u="none" strike="noStrike" cap="none">
                <a:solidFill>
                  <a:srgbClr val="4B4A4A"/>
                </a:solidFill>
                <a:latin typeface="Arial"/>
                <a:ea typeface="Arial"/>
                <a:cs typeface="Arial"/>
                <a:sym typeface="Arial"/>
              </a:rPr>
              <a:t>5</a:t>
            </a:r>
            <a:endParaRPr sz="2400" b="0" i="0" u="none" strike="noStrike" cap="none"/>
          </a:p>
        </p:txBody>
      </p:sp>
      <p:sp>
        <p:nvSpPr>
          <p:cNvPr id="278" name="Google Shape;278;p30"/>
          <p:cNvSpPr/>
          <p:nvPr/>
        </p:nvSpPr>
        <p:spPr>
          <a:xfrm>
            <a:off x="1627108" y="5945981"/>
            <a:ext cx="4655344" cy="32277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Weeks 7–8 — Hardening &amp; Hand-off</a:t>
            </a:r>
            <a:endParaRPr sz="2000" b="0" i="0" u="none" strike="noStrike" cap="none">
              <a:solidFill>
                <a:schemeClr val="dk1"/>
              </a:solidFill>
            </a:endParaRPr>
          </a:p>
        </p:txBody>
      </p:sp>
      <p:sp>
        <p:nvSpPr>
          <p:cNvPr id="279" name="Google Shape;279;p30"/>
          <p:cNvSpPr/>
          <p:nvPr/>
        </p:nvSpPr>
        <p:spPr>
          <a:xfrm>
            <a:off x="722828" y="6381512"/>
            <a:ext cx="5559623" cy="631269"/>
          </a:xfrm>
          <a:prstGeom prst="rect">
            <a:avLst/>
          </a:prstGeom>
          <a:noFill/>
          <a:ln>
            <a:noFill/>
          </a:ln>
        </p:spPr>
        <p:txBody>
          <a:bodyPr spcFirstLastPara="1" wrap="square" lIns="0" tIns="0" rIns="0" bIns="0" anchor="t" anchorCtr="0">
            <a:noAutofit/>
          </a:bodyPr>
          <a:lstStyle/>
          <a:p>
            <a:pPr marL="0" marR="0" lvl="0" indent="0" algn="r"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Testing, documentation, performance tuning, and demo to stakeholders.</a:t>
            </a:r>
            <a:endParaRPr sz="1600" b="0" i="0" u="none" strike="noStrike" cap="none">
              <a:solidFill>
                <a:schemeClr val="dk1"/>
              </a:solidFill>
            </a:endParaRPr>
          </a:p>
        </p:txBody>
      </p:sp>
      <p:sp>
        <p:nvSpPr>
          <p:cNvPr id="280" name="Google Shape;280;p30"/>
          <p:cNvSpPr/>
          <p:nvPr/>
        </p:nvSpPr>
        <p:spPr>
          <a:xfrm>
            <a:off x="12817800" y="7598438"/>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793790" y="2092881"/>
            <a:ext cx="6017181"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006747"/>
              </a:buClr>
              <a:buSzPts val="3550"/>
              <a:buFont typeface="Arial"/>
              <a:buNone/>
            </a:pPr>
            <a:r>
              <a:rPr lang="en-US" sz="3550" b="1" i="0" u="none" strike="noStrike" cap="none">
                <a:solidFill>
                  <a:srgbClr val="006747"/>
                </a:solidFill>
                <a:latin typeface="Arial"/>
                <a:ea typeface="Arial"/>
                <a:cs typeface="Arial"/>
                <a:sym typeface="Arial"/>
              </a:rPr>
              <a:t>Team Working Agreement</a:t>
            </a:r>
            <a:endParaRPr sz="3550" b="0" i="0" u="none" strike="noStrike" cap="none"/>
          </a:p>
        </p:txBody>
      </p:sp>
      <p:sp>
        <p:nvSpPr>
          <p:cNvPr id="287" name="Google Shape;287;p31"/>
          <p:cNvSpPr/>
          <p:nvPr/>
        </p:nvSpPr>
        <p:spPr>
          <a:xfrm>
            <a:off x="793790" y="3000018"/>
            <a:ext cx="6407944" cy="3136702"/>
          </a:xfrm>
          <a:prstGeom prst="roundRect">
            <a:avLst>
              <a:gd name="adj" fmla="val 6508"/>
            </a:avLst>
          </a:prstGeom>
          <a:solidFill>
            <a:srgbClr val="E5F9F2">
              <a:alpha val="94901"/>
            </a:srgbClr>
          </a:solidFill>
          <a:ln w="3047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051084" y="3257312"/>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200"/>
              <a:buFont typeface="Arial"/>
              <a:buNone/>
            </a:pPr>
            <a:r>
              <a:rPr lang="en-US" sz="2200" b="1" i="0" u="none" strike="noStrike" cap="none">
                <a:solidFill>
                  <a:schemeClr val="dk1"/>
                </a:solidFill>
                <a:latin typeface="Arial"/>
                <a:ea typeface="Arial"/>
                <a:cs typeface="Arial"/>
                <a:sym typeface="Arial"/>
              </a:rPr>
              <a:t>Team Principles</a:t>
            </a:r>
            <a:endParaRPr sz="2200" b="0" i="0" u="none" strike="noStrike" cap="none">
              <a:solidFill>
                <a:schemeClr val="dk1"/>
              </a:solidFill>
            </a:endParaRPr>
          </a:p>
        </p:txBody>
      </p:sp>
      <p:sp>
        <p:nvSpPr>
          <p:cNvPr id="289" name="Google Shape;289;p31"/>
          <p:cNvSpPr/>
          <p:nvPr/>
        </p:nvSpPr>
        <p:spPr>
          <a:xfrm>
            <a:off x="1051084" y="3747730"/>
            <a:ext cx="5893356" cy="2131695"/>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Kindness, respect, and patience in all interactions</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Clear ownership and responsibilities</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Even workload distribution; break large tasks</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Document attempted solutions before escalating</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Use GitHub for all updates and reviews</a:t>
            </a:r>
            <a:endParaRPr sz="1750" b="0" i="0" u="none" strike="noStrike" cap="none">
              <a:solidFill>
                <a:schemeClr val="dk1"/>
              </a:solidFill>
            </a:endParaRPr>
          </a:p>
        </p:txBody>
      </p:sp>
      <p:sp>
        <p:nvSpPr>
          <p:cNvPr id="290" name="Google Shape;290;p31"/>
          <p:cNvSpPr/>
          <p:nvPr/>
        </p:nvSpPr>
        <p:spPr>
          <a:xfrm>
            <a:off x="7428548" y="3000018"/>
            <a:ext cx="6408063" cy="3136702"/>
          </a:xfrm>
          <a:prstGeom prst="roundRect">
            <a:avLst>
              <a:gd name="adj" fmla="val 6508"/>
            </a:avLst>
          </a:prstGeom>
          <a:solidFill>
            <a:srgbClr val="E5F9F2">
              <a:alpha val="94901"/>
            </a:srgbClr>
          </a:solidFill>
          <a:ln w="30475" cap="flat" cmpd="sng">
            <a:solidFill>
              <a:srgbClr val="B7D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7685842" y="3257312"/>
            <a:ext cx="4729163"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200"/>
              <a:buFont typeface="Arial"/>
              <a:buNone/>
            </a:pPr>
            <a:r>
              <a:rPr lang="en-US" sz="2200" b="1" i="0" u="none" strike="noStrike" cap="none">
                <a:solidFill>
                  <a:schemeClr val="dk1"/>
                </a:solidFill>
                <a:latin typeface="Arial"/>
                <a:ea typeface="Arial"/>
                <a:cs typeface="Arial"/>
                <a:sym typeface="Arial"/>
              </a:rPr>
              <a:t>Checklist to Mark Task Complete</a:t>
            </a:r>
            <a:endParaRPr sz="2200" b="0" i="0" u="none" strike="noStrike" cap="none">
              <a:solidFill>
                <a:schemeClr val="dk1"/>
              </a:solidFill>
            </a:endParaRPr>
          </a:p>
        </p:txBody>
      </p:sp>
      <p:sp>
        <p:nvSpPr>
          <p:cNvPr id="292" name="Google Shape;292;p31"/>
          <p:cNvSpPr/>
          <p:nvPr/>
        </p:nvSpPr>
        <p:spPr>
          <a:xfrm>
            <a:off x="7685842" y="3747730"/>
            <a:ext cx="5893475" cy="2131695"/>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Code runs with no syntax/runtime errors</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Meets acceptance criteria and tests</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Peer review and multi-member verification</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Push to branch and open PR with docs updated</a:t>
            </a:r>
            <a:endParaRPr sz="1750" b="0" i="0" u="none" strike="noStrike" cap="none">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a:solidFill>
                  <a:schemeClr val="dk1"/>
                </a:solidFill>
                <a:latin typeface="Geist"/>
                <a:ea typeface="Geist"/>
                <a:cs typeface="Geist"/>
                <a:sym typeface="Geist"/>
              </a:rPr>
              <a:t>All relevant documentation tagged and reviewed</a:t>
            </a:r>
            <a:endParaRPr sz="1750" b="0" i="0" u="none" strike="noStrike" cap="none">
              <a:solidFill>
                <a:schemeClr val="dk1"/>
              </a:solidFill>
            </a:endParaRPr>
          </a:p>
        </p:txBody>
      </p:sp>
      <p:sp>
        <p:nvSpPr>
          <p:cNvPr id="293" name="Google Shape;293;p31"/>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2" descr="preencoded.png"/>
          <p:cNvPicPr preferRelativeResize="0"/>
          <p:nvPr/>
        </p:nvPicPr>
        <p:blipFill rotWithShape="1">
          <a:blip r:embed="rId3">
            <a:alphaModFix/>
          </a:blip>
          <a:srcRect/>
          <a:stretch/>
        </p:blipFill>
        <p:spPr>
          <a:xfrm>
            <a:off x="8869680" y="0"/>
            <a:ext cx="5760720" cy="8229600"/>
          </a:xfrm>
          <a:prstGeom prst="rect">
            <a:avLst/>
          </a:prstGeom>
          <a:noFill/>
          <a:ln>
            <a:noFill/>
          </a:ln>
        </p:spPr>
      </p:pic>
      <p:sp>
        <p:nvSpPr>
          <p:cNvPr id="300" name="Google Shape;300;p32"/>
          <p:cNvSpPr/>
          <p:nvPr/>
        </p:nvSpPr>
        <p:spPr>
          <a:xfrm>
            <a:off x="724733" y="732949"/>
            <a:ext cx="4753928" cy="517565"/>
          </a:xfrm>
          <a:prstGeom prst="rect">
            <a:avLst/>
          </a:prstGeom>
          <a:noFill/>
          <a:ln>
            <a:noFill/>
          </a:ln>
        </p:spPr>
        <p:txBody>
          <a:bodyPr spcFirstLastPara="1" wrap="square" lIns="0" tIns="0" rIns="0" bIns="0" anchor="t" anchorCtr="0">
            <a:noAutofit/>
          </a:bodyPr>
          <a:lstStyle/>
          <a:p>
            <a:pPr marL="0" marR="0" lvl="0" indent="0" algn="l" rtl="0">
              <a:lnSpc>
                <a:spcPct val="124615"/>
              </a:lnSpc>
              <a:spcBef>
                <a:spcPts val="0"/>
              </a:spcBef>
              <a:spcAft>
                <a:spcPts val="0"/>
              </a:spcAft>
              <a:buClr>
                <a:srgbClr val="006747"/>
              </a:buClr>
              <a:buSzPts val="3250"/>
              <a:buFont typeface="Arial"/>
              <a:buNone/>
            </a:pPr>
            <a:r>
              <a:rPr lang="en-US" sz="3250" b="1" i="0" u="none" strike="noStrike" cap="none">
                <a:solidFill>
                  <a:srgbClr val="006747"/>
                </a:solidFill>
                <a:latin typeface="Arial"/>
                <a:ea typeface="Arial"/>
                <a:cs typeface="Arial"/>
                <a:sym typeface="Arial"/>
              </a:rPr>
              <a:t>Sprint 0 Retrospective </a:t>
            </a:r>
            <a:endParaRPr sz="3250" b="0" i="0" u="none" strike="noStrike" cap="none"/>
          </a:p>
        </p:txBody>
      </p:sp>
      <p:sp>
        <p:nvSpPr>
          <p:cNvPr id="301" name="Google Shape;301;p32"/>
          <p:cNvSpPr/>
          <p:nvPr/>
        </p:nvSpPr>
        <p:spPr>
          <a:xfrm>
            <a:off x="724733" y="1643955"/>
            <a:ext cx="103465" cy="103465"/>
          </a:xfrm>
          <a:prstGeom prst="roundRect">
            <a:avLst>
              <a:gd name="adj" fmla="val 441889"/>
            </a:avLst>
          </a:prstGeom>
          <a:solidFill>
            <a:srgbClr val="00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1017151" y="1534001"/>
            <a:ext cx="2588419" cy="32349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What went well</a:t>
            </a:r>
            <a:endParaRPr sz="2000" b="0" i="0" u="none" strike="noStrike" cap="none">
              <a:solidFill>
                <a:schemeClr val="dk1"/>
              </a:solidFill>
            </a:endParaRPr>
          </a:p>
        </p:txBody>
      </p:sp>
      <p:sp>
        <p:nvSpPr>
          <p:cNvPr id="303" name="Google Shape;303;p32"/>
          <p:cNvSpPr/>
          <p:nvPr/>
        </p:nvSpPr>
        <p:spPr>
          <a:xfrm>
            <a:off x="1017151" y="1970842"/>
            <a:ext cx="7402116" cy="633651"/>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Clear problem framing, defined personas, concrete MVP features, and agreed checkpoints to prevent hallucinations.</a:t>
            </a:r>
            <a:endParaRPr sz="1600" b="0" i="0" u="none" strike="noStrike" cap="none">
              <a:solidFill>
                <a:schemeClr val="dk1"/>
              </a:solidFill>
            </a:endParaRPr>
          </a:p>
        </p:txBody>
      </p:sp>
      <p:sp>
        <p:nvSpPr>
          <p:cNvPr id="304" name="Google Shape;304;p32"/>
          <p:cNvSpPr/>
          <p:nvPr/>
        </p:nvSpPr>
        <p:spPr>
          <a:xfrm>
            <a:off x="724733" y="3092470"/>
            <a:ext cx="103465" cy="103465"/>
          </a:xfrm>
          <a:prstGeom prst="roundRect">
            <a:avLst>
              <a:gd name="adj" fmla="val 441889"/>
            </a:avLst>
          </a:prstGeom>
          <a:solidFill>
            <a:srgbClr val="00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a:off x="1017151" y="2982516"/>
            <a:ext cx="2588419" cy="32349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What to improve</a:t>
            </a:r>
            <a:endParaRPr sz="2000" b="0" i="0" u="none" strike="noStrike" cap="none">
              <a:solidFill>
                <a:schemeClr val="dk1"/>
              </a:solidFill>
            </a:endParaRPr>
          </a:p>
        </p:txBody>
      </p:sp>
      <p:sp>
        <p:nvSpPr>
          <p:cNvPr id="306" name="Google Shape;306;p32"/>
          <p:cNvSpPr/>
          <p:nvPr/>
        </p:nvSpPr>
        <p:spPr>
          <a:xfrm>
            <a:off x="1017151" y="3419356"/>
            <a:ext cx="7402116" cy="633651"/>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Prioritize distributed deployment tests, quicker iteration on H-I-T-L UX, and early invariant edge-case simulation.</a:t>
            </a:r>
            <a:endParaRPr sz="1600" b="0" i="0" u="none" strike="noStrike" cap="none">
              <a:solidFill>
                <a:schemeClr val="dk1"/>
              </a:solidFill>
            </a:endParaRPr>
          </a:p>
        </p:txBody>
      </p:sp>
      <p:sp>
        <p:nvSpPr>
          <p:cNvPr id="307" name="Google Shape;307;p32"/>
          <p:cNvSpPr/>
          <p:nvPr/>
        </p:nvSpPr>
        <p:spPr>
          <a:xfrm>
            <a:off x="724733" y="4540984"/>
            <a:ext cx="103465" cy="103465"/>
          </a:xfrm>
          <a:prstGeom prst="roundRect">
            <a:avLst>
              <a:gd name="adj" fmla="val 441889"/>
            </a:avLst>
          </a:prstGeom>
          <a:solidFill>
            <a:srgbClr val="00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1017151" y="4431030"/>
            <a:ext cx="2588419" cy="32349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4B4A4A"/>
              </a:buClr>
              <a:buSzPts val="2000"/>
              <a:buFont typeface="Arial"/>
              <a:buNone/>
            </a:pPr>
            <a:r>
              <a:rPr lang="en-US" sz="2000" b="1" i="0" u="none" strike="noStrike" cap="none">
                <a:solidFill>
                  <a:schemeClr val="dk1"/>
                </a:solidFill>
                <a:latin typeface="Arial"/>
                <a:ea typeface="Arial"/>
                <a:cs typeface="Arial"/>
                <a:sym typeface="Arial"/>
              </a:rPr>
              <a:t>Action items</a:t>
            </a:r>
            <a:endParaRPr sz="2000" b="0" i="0" u="none" strike="noStrike" cap="none">
              <a:solidFill>
                <a:schemeClr val="dk1"/>
              </a:solidFill>
            </a:endParaRPr>
          </a:p>
        </p:txBody>
      </p:sp>
      <p:sp>
        <p:nvSpPr>
          <p:cNvPr id="309" name="Google Shape;309;p32"/>
          <p:cNvSpPr/>
          <p:nvPr/>
        </p:nvSpPr>
        <p:spPr>
          <a:xfrm>
            <a:off x="1017151" y="4867870"/>
            <a:ext cx="7402116" cy="2099191"/>
          </a:xfrm>
          <a:prstGeom prst="rect">
            <a:avLst/>
          </a:prstGeom>
          <a:noFill/>
          <a:ln>
            <a:noFill/>
          </a:ln>
        </p:spPr>
        <p:txBody>
          <a:bodyPr spcFirstLastPara="1" wrap="square" lIns="0" tIns="0" rIns="0" bIns="0" anchor="t" anchorCtr="0">
            <a:noAutofit/>
          </a:bodyPr>
          <a:lstStyle/>
          <a:p>
            <a:pPr marL="342900" marR="0" lvl="0" indent="-342900" algn="l" rtl="0">
              <a:lnSpc>
                <a:spcPct val="153125"/>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Geist"/>
                <a:ea typeface="Geist"/>
                <a:cs typeface="Geist"/>
                <a:sym typeface="Geist"/>
              </a:rPr>
              <a:t>Implement CSV profiler + Mapper JSON output (Week 1)</a:t>
            </a:r>
            <a:endParaRPr sz="1600" b="0" i="0" u="none" strike="noStrike" cap="none">
              <a:solidFill>
                <a:schemeClr val="dk1"/>
              </a:solidFill>
            </a:endParaRPr>
          </a:p>
          <a:p>
            <a:pPr marL="342900" marR="0" lvl="0" indent="-342900" algn="l" rtl="0">
              <a:lnSpc>
                <a:spcPct val="153125"/>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Geist"/>
                <a:ea typeface="Geist"/>
                <a:cs typeface="Geist"/>
                <a:sym typeface="Geist"/>
              </a:rPr>
              <a:t>Build H-I-T-L confirmation flow in Streamlit (Week 2)</a:t>
            </a:r>
            <a:endParaRPr sz="1600" b="0" i="0" u="none" strike="noStrike" cap="none">
              <a:solidFill>
                <a:schemeClr val="dk1"/>
              </a:solidFill>
            </a:endParaRPr>
          </a:p>
          <a:p>
            <a:pPr marL="342900" marR="0" lvl="0" indent="-342900" algn="l" rtl="0">
              <a:lnSpc>
                <a:spcPct val="153125"/>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Geist"/>
                <a:ea typeface="Geist"/>
                <a:cs typeface="Geist"/>
                <a:sym typeface="Geist"/>
              </a:rPr>
              <a:t>Implement Aggregator with invariant enforcement and logging (Weeks 3–4)</a:t>
            </a:r>
            <a:endParaRPr sz="1600" b="0" i="0" u="none" strike="noStrike" cap="none">
              <a:solidFill>
                <a:schemeClr val="dk1"/>
              </a:solidFill>
            </a:endParaRPr>
          </a:p>
          <a:p>
            <a:pPr marL="342900" marR="0" lvl="0" indent="-342900" algn="l" rtl="0">
              <a:lnSpc>
                <a:spcPct val="153125"/>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Geist"/>
                <a:ea typeface="Geist"/>
                <a:cs typeface="Geist"/>
                <a:sym typeface="Geist"/>
              </a:rPr>
              <a:t>Persist run metadata in PostgreSQL and finalize dashboard UX (Weeks 5–6)</a:t>
            </a:r>
            <a:endParaRPr sz="1600" b="0" i="0" u="none" strike="noStrike" cap="none">
              <a:solidFill>
                <a:schemeClr val="dk1"/>
              </a:solidFill>
            </a:endParaRPr>
          </a:p>
        </p:txBody>
      </p:sp>
      <p:sp>
        <p:nvSpPr>
          <p:cNvPr id="310" name="Google Shape;310;p32"/>
          <p:cNvSpPr/>
          <p:nvPr/>
        </p:nvSpPr>
        <p:spPr>
          <a:xfrm>
            <a:off x="724733" y="7179707"/>
            <a:ext cx="7694533" cy="316825"/>
          </a:xfrm>
          <a:prstGeom prst="rect">
            <a:avLst/>
          </a:prstGeom>
          <a:noFill/>
          <a:ln>
            <a:noFill/>
          </a:ln>
        </p:spPr>
        <p:txBody>
          <a:bodyPr spcFirstLastPara="1" wrap="square" lIns="0" tIns="0" rIns="0" bIns="0" anchor="t" anchorCtr="0">
            <a:noAutofit/>
          </a:bodyPr>
          <a:lstStyle/>
          <a:p>
            <a:pPr marL="0" marR="0" lvl="0" indent="0" algn="l" rtl="0">
              <a:lnSpc>
                <a:spcPct val="153125"/>
              </a:lnSpc>
              <a:spcBef>
                <a:spcPts val="0"/>
              </a:spcBef>
              <a:spcAft>
                <a:spcPts val="0"/>
              </a:spcAft>
              <a:buClr>
                <a:srgbClr val="4B4A4A"/>
              </a:buClr>
              <a:buSzPts val="1600"/>
              <a:buFont typeface="Geist"/>
              <a:buNone/>
            </a:pPr>
            <a:r>
              <a:rPr lang="en-US" sz="1600" b="0" i="0" u="none" strike="noStrike" cap="none">
                <a:solidFill>
                  <a:schemeClr val="dk1"/>
                </a:solidFill>
                <a:latin typeface="Geist"/>
                <a:ea typeface="Geist"/>
                <a:cs typeface="Geist"/>
                <a:sym typeface="Geist"/>
              </a:rPr>
              <a:t>Wiki Page URL: </a:t>
            </a:r>
            <a:r>
              <a:rPr lang="en-US" sz="1600" b="0" i="0" u="sng" strike="noStrike" cap="none">
                <a:solidFill>
                  <a:schemeClr val="hlink"/>
                </a:solidFill>
                <a:latin typeface="Geist"/>
                <a:ea typeface="Geist"/>
                <a:cs typeface="Geist"/>
                <a:sym typeface="Geist"/>
                <a:hlinkClick r:id="rId4"/>
              </a:rPr>
              <a:t>https://github.com/htmw/S2026A-Team2/wiki</a:t>
            </a:r>
            <a:endParaRPr sz="1600" b="0" i="0" u="none" strike="noStrike" cap="none"/>
          </a:p>
        </p:txBody>
      </p:sp>
      <p:sp>
        <p:nvSpPr>
          <p:cNvPr id="311" name="Google Shape;311;p32"/>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3"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318" name="Google Shape;318;p33"/>
          <p:cNvSpPr/>
          <p:nvPr/>
        </p:nvSpPr>
        <p:spPr>
          <a:xfrm>
            <a:off x="0" y="0"/>
            <a:ext cx="14630400" cy="8229600"/>
          </a:xfrm>
          <a:prstGeom prst="rect">
            <a:avLst/>
          </a:prstGeom>
          <a:solidFill>
            <a:srgbClr val="E5F9F2">
              <a:alpha val="8509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4479846" y="3408878"/>
            <a:ext cx="5670590" cy="708779"/>
          </a:xfrm>
          <a:prstGeom prst="rect">
            <a:avLst/>
          </a:prstGeom>
          <a:noFill/>
          <a:ln>
            <a:noFill/>
          </a:ln>
        </p:spPr>
        <p:txBody>
          <a:bodyPr spcFirstLastPara="1" wrap="square" lIns="0" tIns="0" rIns="0" bIns="0" anchor="t" anchorCtr="0">
            <a:noAutofit/>
          </a:bodyPr>
          <a:lstStyle/>
          <a:p>
            <a:pPr marL="0" marR="0" lvl="0" indent="0" algn="ctr" rtl="0">
              <a:lnSpc>
                <a:spcPct val="124719"/>
              </a:lnSpc>
              <a:spcBef>
                <a:spcPts val="0"/>
              </a:spcBef>
              <a:spcAft>
                <a:spcPts val="0"/>
              </a:spcAft>
              <a:buClr>
                <a:srgbClr val="006747"/>
              </a:buClr>
              <a:buSzPts val="4450"/>
              <a:buFont typeface="Arial"/>
              <a:buNone/>
            </a:pPr>
            <a:r>
              <a:rPr lang="en-US" sz="4450" b="1" i="0" u="none" strike="noStrike" cap="none">
                <a:solidFill>
                  <a:srgbClr val="006747"/>
                </a:solidFill>
                <a:latin typeface="Arial"/>
                <a:ea typeface="Arial"/>
                <a:cs typeface="Arial"/>
                <a:sym typeface="Arial"/>
              </a:rPr>
              <a:t>THANK YOU</a:t>
            </a:r>
            <a:endParaRPr sz="4450" b="0" i="0" u="none" strike="noStrike" cap="none"/>
          </a:p>
        </p:txBody>
      </p:sp>
      <p:sp>
        <p:nvSpPr>
          <p:cNvPr id="320" name="Google Shape;320;p33"/>
          <p:cNvSpPr/>
          <p:nvPr/>
        </p:nvSpPr>
        <p:spPr>
          <a:xfrm>
            <a:off x="793790" y="4457819"/>
            <a:ext cx="13042821" cy="362903"/>
          </a:xfrm>
          <a:prstGeom prst="rect">
            <a:avLst/>
          </a:prstGeom>
          <a:noFill/>
          <a:ln>
            <a:noFill/>
          </a:ln>
        </p:spPr>
        <p:txBody>
          <a:bodyPr spcFirstLastPara="1" wrap="square" lIns="0" tIns="0" rIns="0" bIns="0" anchor="t" anchorCtr="0">
            <a:noAutofit/>
          </a:bodyPr>
          <a:lstStyle/>
          <a:p>
            <a:pPr marL="0" marR="0" lvl="0" indent="0" algn="ctr"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We sincerely appreciate your time and attention today</a:t>
            </a:r>
            <a:endParaRPr sz="1750" b="0" i="0" u="none" strike="noStrike" cap="none">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0"/>
          <p:cNvSpPr/>
          <p:nvPr/>
        </p:nvSpPr>
        <p:spPr>
          <a:xfrm>
            <a:off x="793790" y="1583293"/>
            <a:ext cx="5670590"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6747"/>
              </a:buClr>
              <a:buSzPts val="4450"/>
              <a:buFont typeface="Arial"/>
              <a:buNone/>
            </a:pPr>
            <a:r>
              <a:rPr lang="en-US" sz="4450" b="1" i="0" u="none" strike="noStrike" cap="none">
                <a:solidFill>
                  <a:srgbClr val="006747"/>
                </a:solidFill>
                <a:latin typeface="Arial"/>
                <a:ea typeface="Arial"/>
                <a:cs typeface="Arial"/>
                <a:sym typeface="Arial"/>
              </a:rPr>
              <a:t>Agenda</a:t>
            </a:r>
            <a:endParaRPr sz="4450" b="0" i="0" u="none" strike="noStrike" cap="none"/>
          </a:p>
        </p:txBody>
      </p:sp>
      <p:sp>
        <p:nvSpPr>
          <p:cNvPr id="92" name="Google Shape;92;p20"/>
          <p:cNvSpPr/>
          <p:nvPr/>
        </p:nvSpPr>
        <p:spPr>
          <a:xfrm>
            <a:off x="793790" y="2745700"/>
            <a:ext cx="13042821" cy="3900488"/>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Team Member Roles and Responsibilities </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Problem Statement</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Project Description</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User Personas</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MVP </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Technologies and Algorithms</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Project Schedule - Cadence</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Team Working Agreement</a:t>
            </a:r>
            <a:endParaRPr sz="1750" b="0" i="0" u="none" strike="noStrike" cap="none" dirty="0">
              <a:solidFill>
                <a:schemeClr val="dk1"/>
              </a:solidFill>
            </a:endParaRPr>
          </a:p>
          <a:p>
            <a:pPr marL="342900" marR="0" lvl="0" indent="-342900" algn="l" rtl="0">
              <a:lnSpc>
                <a:spcPct val="162857"/>
              </a:lnSpc>
              <a:spcBef>
                <a:spcPts val="0"/>
              </a:spcBef>
              <a:spcAft>
                <a:spcPts val="0"/>
              </a:spcAft>
              <a:buClr>
                <a:schemeClr val="dk1"/>
              </a:buClr>
              <a:buSzPts val="1750"/>
              <a:buFont typeface="Geist"/>
              <a:buChar char="•"/>
            </a:pPr>
            <a:r>
              <a:rPr lang="en-US" sz="1750" b="0" i="0" u="none" strike="noStrike" cap="none" dirty="0">
                <a:solidFill>
                  <a:schemeClr val="dk1"/>
                </a:solidFill>
                <a:latin typeface="Geist"/>
                <a:ea typeface="Geist"/>
                <a:cs typeface="Geist"/>
                <a:sym typeface="Geist"/>
              </a:rPr>
              <a:t>Sprint 0 Retrospective</a:t>
            </a:r>
            <a:endParaRPr sz="1750" b="0" i="0" u="none" strike="noStrike" cap="none" dirty="0">
              <a:solidFill>
                <a:schemeClr val="dk1"/>
              </a:solidFill>
            </a:endParaRPr>
          </a:p>
        </p:txBody>
      </p:sp>
      <p:sp>
        <p:nvSpPr>
          <p:cNvPr id="93" name="Google Shape;93;p20"/>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p:nvPr/>
        </p:nvSpPr>
        <p:spPr>
          <a:xfrm>
            <a:off x="736521" y="645319"/>
            <a:ext cx="6261735" cy="657582"/>
          </a:xfrm>
          <a:prstGeom prst="rect">
            <a:avLst/>
          </a:prstGeom>
          <a:noFill/>
          <a:ln>
            <a:noFill/>
          </a:ln>
        </p:spPr>
        <p:txBody>
          <a:bodyPr spcFirstLastPara="1" wrap="square" lIns="0" tIns="0" rIns="0" bIns="0" anchor="t" anchorCtr="0">
            <a:noAutofit/>
          </a:bodyPr>
          <a:lstStyle/>
          <a:p>
            <a:pPr marL="0" marR="0" lvl="0" indent="0" algn="l" rtl="0">
              <a:lnSpc>
                <a:spcPct val="125609"/>
              </a:lnSpc>
              <a:spcBef>
                <a:spcPts val="0"/>
              </a:spcBef>
              <a:spcAft>
                <a:spcPts val="0"/>
              </a:spcAft>
              <a:buClr>
                <a:srgbClr val="006747"/>
              </a:buClr>
              <a:buSzPts val="4100"/>
              <a:buFont typeface="Arial"/>
              <a:buNone/>
            </a:pPr>
            <a:r>
              <a:rPr lang="en-US" sz="4100" b="1" i="0" u="none" strike="noStrike" cap="none">
                <a:solidFill>
                  <a:srgbClr val="006747"/>
                </a:solidFill>
                <a:latin typeface="Arial"/>
                <a:ea typeface="Arial"/>
                <a:cs typeface="Arial"/>
                <a:sym typeface="Arial"/>
              </a:rPr>
              <a:t>Team Members &amp; Roles</a:t>
            </a:r>
            <a:endParaRPr sz="4100" b="0" i="0" u="none" strike="noStrike" cap="none"/>
          </a:p>
        </p:txBody>
      </p:sp>
      <p:pic>
        <p:nvPicPr>
          <p:cNvPr id="100" name="Google Shape;100;p21" descr="preencoded.png"/>
          <p:cNvPicPr preferRelativeResize="0"/>
          <p:nvPr/>
        </p:nvPicPr>
        <p:blipFill rotWithShape="1">
          <a:blip r:embed="rId3">
            <a:alphaModFix/>
          </a:blip>
          <a:srcRect/>
          <a:stretch/>
        </p:blipFill>
        <p:spPr>
          <a:xfrm>
            <a:off x="736521" y="1815465"/>
            <a:ext cx="4044314" cy="4044314"/>
          </a:xfrm>
          <a:prstGeom prst="rect">
            <a:avLst/>
          </a:prstGeom>
          <a:noFill/>
          <a:ln>
            <a:noFill/>
          </a:ln>
        </p:spPr>
      </p:pic>
      <p:sp>
        <p:nvSpPr>
          <p:cNvPr id="101" name="Google Shape;101;p21"/>
          <p:cNvSpPr/>
          <p:nvPr/>
        </p:nvSpPr>
        <p:spPr>
          <a:xfrm>
            <a:off x="1197471" y="5969638"/>
            <a:ext cx="3156900" cy="394500"/>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006747"/>
              </a:buClr>
              <a:buSzPts val="2450"/>
              <a:buFont typeface="Arial"/>
              <a:buNone/>
            </a:pPr>
            <a:r>
              <a:rPr lang="en-US" sz="2450" b="1" i="0" u="none" strike="noStrike" cap="none">
                <a:solidFill>
                  <a:srgbClr val="006747"/>
                </a:solidFill>
                <a:latin typeface="Arial"/>
                <a:ea typeface="Arial"/>
                <a:cs typeface="Arial"/>
                <a:sym typeface="Arial"/>
              </a:rPr>
              <a:t>Tenzing Salaka</a:t>
            </a:r>
            <a:endParaRPr sz="2450" b="0" i="0" u="none" strike="noStrike" cap="none"/>
          </a:p>
        </p:txBody>
      </p:sp>
      <p:sp>
        <p:nvSpPr>
          <p:cNvPr id="102" name="Google Shape;102;p21"/>
          <p:cNvSpPr/>
          <p:nvPr/>
        </p:nvSpPr>
        <p:spPr>
          <a:xfrm>
            <a:off x="874096" y="6372342"/>
            <a:ext cx="4044300" cy="324600"/>
          </a:xfrm>
          <a:prstGeom prst="rect">
            <a:avLst/>
          </a:prstGeom>
          <a:noFill/>
          <a:ln>
            <a:noFill/>
          </a:ln>
        </p:spPr>
        <p:txBody>
          <a:bodyPr spcFirstLastPara="1" wrap="square" lIns="0" tIns="0" rIns="0" bIns="0" anchor="t" anchorCtr="0">
            <a:noAutofit/>
          </a:bodyPr>
          <a:lstStyle/>
          <a:p>
            <a:pPr marL="0" marR="0" lvl="0" indent="0" algn="l" rtl="0">
              <a:lnSpc>
                <a:spcPct val="154545"/>
              </a:lnSpc>
              <a:spcBef>
                <a:spcPts val="0"/>
              </a:spcBef>
              <a:spcAft>
                <a:spcPts val="0"/>
              </a:spcAft>
              <a:buClr>
                <a:srgbClr val="4B4A4A"/>
              </a:buClr>
              <a:buSzPts val="1650"/>
              <a:buFont typeface="Geist"/>
              <a:buNone/>
            </a:pPr>
            <a:r>
              <a:rPr lang="en-US" sz="1650" b="0" i="0" u="none" strike="noStrike" cap="none">
                <a:solidFill>
                  <a:schemeClr val="dk1"/>
                </a:solidFill>
                <a:latin typeface="Geist"/>
                <a:ea typeface="Geist"/>
                <a:cs typeface="Geist"/>
                <a:sym typeface="Geist"/>
              </a:rPr>
              <a:t>AI Engineer - Engineer Agent</a:t>
            </a:r>
            <a:endParaRPr sz="1650" b="0" i="0" u="none" strike="noStrike" cap="none">
              <a:solidFill>
                <a:schemeClr val="dk1"/>
              </a:solidFill>
            </a:endParaRPr>
          </a:p>
        </p:txBody>
      </p:sp>
      <p:pic>
        <p:nvPicPr>
          <p:cNvPr id="103" name="Google Shape;103;p21" descr="preencoded.png"/>
          <p:cNvPicPr preferRelativeResize="0"/>
          <p:nvPr/>
        </p:nvPicPr>
        <p:blipFill rotWithShape="1">
          <a:blip r:embed="rId4">
            <a:alphaModFix/>
          </a:blip>
          <a:srcRect l="11063" r="14195" b="23606"/>
          <a:stretch>
            <a:fillRect/>
          </a:stretch>
        </p:blipFill>
        <p:spPr>
          <a:xfrm>
            <a:off x="5474971" y="1815476"/>
            <a:ext cx="3744500" cy="4042150"/>
          </a:xfrm>
          <a:prstGeom prst="rect">
            <a:avLst/>
          </a:prstGeom>
          <a:noFill/>
          <a:ln>
            <a:noFill/>
          </a:ln>
        </p:spPr>
      </p:pic>
      <p:sp>
        <p:nvSpPr>
          <p:cNvPr id="104" name="Google Shape;104;p21"/>
          <p:cNvSpPr/>
          <p:nvPr/>
        </p:nvSpPr>
        <p:spPr>
          <a:xfrm>
            <a:off x="5592978" y="5984987"/>
            <a:ext cx="3947700" cy="394500"/>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006747"/>
              </a:buClr>
              <a:buSzPts val="2450"/>
              <a:buFont typeface="Arial"/>
              <a:buNone/>
            </a:pPr>
            <a:r>
              <a:rPr lang="en-US" sz="2450" b="1" i="0" u="none" strike="noStrike" cap="none">
                <a:solidFill>
                  <a:srgbClr val="006747"/>
                </a:solidFill>
                <a:latin typeface="Arial"/>
                <a:ea typeface="Arial"/>
                <a:cs typeface="Arial"/>
                <a:sym typeface="Arial"/>
              </a:rPr>
              <a:t>Shreya Anand Kuvalekar</a:t>
            </a:r>
            <a:endParaRPr sz="2450" b="0" i="0" u="none" strike="noStrike" cap="none"/>
          </a:p>
        </p:txBody>
      </p:sp>
      <p:sp>
        <p:nvSpPr>
          <p:cNvPr id="105" name="Google Shape;105;p21"/>
          <p:cNvSpPr/>
          <p:nvPr/>
        </p:nvSpPr>
        <p:spPr>
          <a:xfrm>
            <a:off x="5034073" y="6390466"/>
            <a:ext cx="5065500" cy="649200"/>
          </a:xfrm>
          <a:prstGeom prst="rect">
            <a:avLst/>
          </a:prstGeom>
          <a:noFill/>
          <a:ln>
            <a:noFill/>
          </a:ln>
        </p:spPr>
        <p:txBody>
          <a:bodyPr spcFirstLastPara="1" wrap="square" lIns="0" tIns="0" rIns="0" bIns="0" anchor="t" anchorCtr="0">
            <a:noAutofit/>
          </a:bodyPr>
          <a:lstStyle/>
          <a:p>
            <a:pPr marL="0" marR="0" lvl="0" indent="0" algn="l" rtl="0">
              <a:lnSpc>
                <a:spcPct val="154545"/>
              </a:lnSpc>
              <a:spcBef>
                <a:spcPts val="0"/>
              </a:spcBef>
              <a:spcAft>
                <a:spcPts val="0"/>
              </a:spcAft>
              <a:buClr>
                <a:srgbClr val="4B4A4A"/>
              </a:buClr>
              <a:buSzPts val="1650"/>
              <a:buFont typeface="Geist"/>
              <a:buNone/>
            </a:pPr>
            <a:r>
              <a:rPr lang="en-US" sz="1650" b="0" i="0" u="none" strike="noStrike" cap="none" dirty="0">
                <a:solidFill>
                  <a:schemeClr val="dk1"/>
                </a:solidFill>
                <a:latin typeface="Geist"/>
                <a:ea typeface="Geist"/>
                <a:cs typeface="Geist"/>
                <a:sym typeface="Geist"/>
              </a:rPr>
              <a:t>Scrum Master/Tech Lead &amp; System Architect</a:t>
            </a:r>
            <a:endParaRPr sz="1650" b="0" i="0" u="none" strike="noStrike" cap="none" dirty="0">
              <a:solidFill>
                <a:schemeClr val="dk1"/>
              </a:solidFill>
            </a:endParaRPr>
          </a:p>
        </p:txBody>
      </p:sp>
      <p:pic>
        <p:nvPicPr>
          <p:cNvPr id="106" name="Google Shape;106;p21" descr="preencoded.png"/>
          <p:cNvPicPr preferRelativeResize="0"/>
          <p:nvPr/>
        </p:nvPicPr>
        <p:blipFill rotWithShape="1">
          <a:blip r:embed="rId5">
            <a:alphaModFix/>
          </a:blip>
          <a:srcRect/>
          <a:stretch/>
        </p:blipFill>
        <p:spPr>
          <a:xfrm>
            <a:off x="10276050" y="1815475"/>
            <a:ext cx="3470181" cy="4042151"/>
          </a:xfrm>
          <a:prstGeom prst="rect">
            <a:avLst/>
          </a:prstGeom>
          <a:noFill/>
          <a:ln>
            <a:noFill/>
          </a:ln>
        </p:spPr>
      </p:pic>
      <p:sp>
        <p:nvSpPr>
          <p:cNvPr id="107" name="Google Shape;107;p21"/>
          <p:cNvSpPr/>
          <p:nvPr/>
        </p:nvSpPr>
        <p:spPr>
          <a:xfrm>
            <a:off x="11081468" y="5969651"/>
            <a:ext cx="3156900" cy="394500"/>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006747"/>
              </a:buClr>
              <a:buSzPts val="2450"/>
              <a:buFont typeface="Arial"/>
              <a:buNone/>
            </a:pPr>
            <a:r>
              <a:rPr lang="en-US" sz="2450" b="1" i="0" u="none" strike="noStrike" cap="none">
                <a:solidFill>
                  <a:srgbClr val="006747"/>
                </a:solidFill>
                <a:latin typeface="Arial"/>
                <a:ea typeface="Arial"/>
                <a:cs typeface="Arial"/>
                <a:sym typeface="Arial"/>
              </a:rPr>
              <a:t>Orges Velia</a:t>
            </a:r>
            <a:endParaRPr sz="2450" b="0" i="0" u="none" strike="noStrike" cap="none"/>
          </a:p>
        </p:txBody>
      </p:sp>
      <p:sp>
        <p:nvSpPr>
          <p:cNvPr id="108" name="Google Shape;108;p21"/>
          <p:cNvSpPr/>
          <p:nvPr/>
        </p:nvSpPr>
        <p:spPr>
          <a:xfrm>
            <a:off x="10605673" y="6372338"/>
            <a:ext cx="3632700" cy="324600"/>
          </a:xfrm>
          <a:prstGeom prst="rect">
            <a:avLst/>
          </a:prstGeom>
          <a:noFill/>
          <a:ln>
            <a:noFill/>
          </a:ln>
        </p:spPr>
        <p:txBody>
          <a:bodyPr spcFirstLastPara="1" wrap="square" lIns="0" tIns="0" rIns="0" bIns="0" anchor="t" anchorCtr="0">
            <a:noAutofit/>
          </a:bodyPr>
          <a:lstStyle/>
          <a:p>
            <a:pPr marL="0" marR="0" lvl="0" indent="0" algn="l" rtl="0">
              <a:lnSpc>
                <a:spcPct val="154545"/>
              </a:lnSpc>
              <a:spcBef>
                <a:spcPts val="0"/>
              </a:spcBef>
              <a:spcAft>
                <a:spcPts val="0"/>
              </a:spcAft>
              <a:buClr>
                <a:srgbClr val="4B4A4A"/>
              </a:buClr>
              <a:buSzPts val="1650"/>
              <a:buFont typeface="Geist"/>
              <a:buNone/>
            </a:pPr>
            <a:r>
              <a:rPr lang="en-US" sz="1650" b="0" i="0" u="none" strike="noStrike" cap="none">
                <a:solidFill>
                  <a:schemeClr val="dk1"/>
                </a:solidFill>
                <a:latin typeface="Geist"/>
                <a:ea typeface="Geist"/>
                <a:cs typeface="Geist"/>
                <a:sym typeface="Geist"/>
              </a:rPr>
              <a:t>AI Engineer-Architect Agent</a:t>
            </a:r>
            <a:endParaRPr sz="1650" b="0" i="0" u="none" strike="noStrike" cap="none">
              <a:solidFill>
                <a:schemeClr val="dk1"/>
              </a:solidFill>
            </a:endParaRPr>
          </a:p>
        </p:txBody>
      </p:sp>
      <p:sp>
        <p:nvSpPr>
          <p:cNvPr id="109" name="Google Shape;109;p21"/>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p:nvPr/>
        </p:nvSpPr>
        <p:spPr>
          <a:xfrm>
            <a:off x="793790" y="757238"/>
            <a:ext cx="5670590"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SzPts val="4450"/>
              <a:buFont typeface="Arial"/>
              <a:buNone/>
            </a:pPr>
            <a:endParaRPr sz="4450" b="0" i="0" u="none" strike="noStrike" cap="none"/>
          </a:p>
        </p:txBody>
      </p:sp>
      <p:pic>
        <p:nvPicPr>
          <p:cNvPr id="116" name="Google Shape;116;p22" descr="preencoded.png"/>
          <p:cNvPicPr preferRelativeResize="0"/>
          <p:nvPr/>
        </p:nvPicPr>
        <p:blipFill rotWithShape="1">
          <a:blip r:embed="rId3">
            <a:alphaModFix/>
          </a:blip>
          <a:srcRect/>
          <a:stretch/>
        </p:blipFill>
        <p:spPr>
          <a:xfrm>
            <a:off x="793790" y="2061329"/>
            <a:ext cx="3477935" cy="3920966"/>
          </a:xfrm>
          <a:prstGeom prst="rect">
            <a:avLst/>
          </a:prstGeom>
          <a:noFill/>
          <a:ln>
            <a:noFill/>
          </a:ln>
        </p:spPr>
      </p:pic>
      <p:sp>
        <p:nvSpPr>
          <p:cNvPr id="117" name="Google Shape;117;p22"/>
          <p:cNvSpPr/>
          <p:nvPr/>
        </p:nvSpPr>
        <p:spPr>
          <a:xfrm>
            <a:off x="1178843" y="6171230"/>
            <a:ext cx="3402300" cy="425400"/>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006747"/>
              </a:buClr>
              <a:buSzPts val="2650"/>
              <a:buFont typeface="Arial"/>
              <a:buNone/>
            </a:pPr>
            <a:r>
              <a:rPr lang="en-US" sz="2650" b="1" i="0" u="none" strike="noStrike" cap="none">
                <a:solidFill>
                  <a:srgbClr val="006747"/>
                </a:solidFill>
                <a:latin typeface="Arial"/>
                <a:ea typeface="Arial"/>
                <a:cs typeface="Arial"/>
                <a:sym typeface="Arial"/>
              </a:rPr>
              <a:t>Priya Prajapati</a:t>
            </a:r>
            <a:endParaRPr sz="2650" b="0" i="0" u="none" strike="noStrike" cap="none"/>
          </a:p>
        </p:txBody>
      </p:sp>
      <p:sp>
        <p:nvSpPr>
          <p:cNvPr id="118" name="Google Shape;118;p22"/>
          <p:cNvSpPr/>
          <p:nvPr/>
        </p:nvSpPr>
        <p:spPr>
          <a:xfrm>
            <a:off x="890240" y="6597868"/>
            <a:ext cx="39795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DevOps &amp; Infrastructure Engineer</a:t>
            </a:r>
            <a:endParaRPr sz="1750" b="0" i="0" u="none" strike="noStrike" cap="none">
              <a:solidFill>
                <a:schemeClr val="dk1"/>
              </a:solidFill>
            </a:endParaRPr>
          </a:p>
        </p:txBody>
      </p:sp>
      <p:pic>
        <p:nvPicPr>
          <p:cNvPr id="119" name="Google Shape;119;p22" descr="preencoded.png"/>
          <p:cNvPicPr preferRelativeResize="0"/>
          <p:nvPr/>
        </p:nvPicPr>
        <p:blipFill rotWithShape="1">
          <a:blip r:embed="rId4">
            <a:alphaModFix/>
          </a:blip>
          <a:srcRect/>
          <a:stretch/>
        </p:blipFill>
        <p:spPr>
          <a:xfrm>
            <a:off x="5334357" y="2061329"/>
            <a:ext cx="3561993" cy="3936683"/>
          </a:xfrm>
          <a:prstGeom prst="rect">
            <a:avLst/>
          </a:prstGeom>
          <a:noFill/>
          <a:ln>
            <a:noFill/>
          </a:ln>
        </p:spPr>
      </p:pic>
      <p:sp>
        <p:nvSpPr>
          <p:cNvPr id="120" name="Google Shape;120;p22"/>
          <p:cNvSpPr/>
          <p:nvPr/>
        </p:nvSpPr>
        <p:spPr>
          <a:xfrm>
            <a:off x="4974446" y="6173975"/>
            <a:ext cx="4681500" cy="425400"/>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006747"/>
              </a:buClr>
              <a:buSzPts val="2650"/>
              <a:buFont typeface="Arial"/>
              <a:buNone/>
            </a:pPr>
            <a:r>
              <a:rPr lang="en-US" sz="2650" b="1" i="0" u="none" strike="noStrike" cap="none">
                <a:solidFill>
                  <a:srgbClr val="006747"/>
                </a:solidFill>
                <a:latin typeface="Arial"/>
                <a:ea typeface="Arial"/>
                <a:cs typeface="Arial"/>
                <a:sym typeface="Arial"/>
              </a:rPr>
              <a:t>Kushwanth </a:t>
            </a:r>
            <a:r>
              <a:rPr lang="en-US" sz="2650" b="1">
                <a:solidFill>
                  <a:srgbClr val="006747"/>
                </a:solidFill>
              </a:rPr>
              <a:t>Reddy</a:t>
            </a:r>
            <a:r>
              <a:rPr lang="en-US" sz="2650" b="1" i="0" u="none" strike="noStrike" cap="none">
                <a:solidFill>
                  <a:srgbClr val="006747"/>
                </a:solidFill>
                <a:latin typeface="Arial"/>
                <a:ea typeface="Arial"/>
                <a:cs typeface="Arial"/>
                <a:sym typeface="Arial"/>
              </a:rPr>
              <a:t> Nomula</a:t>
            </a:r>
            <a:endParaRPr sz="2650" b="0" i="0" u="none" strike="noStrike" cap="none"/>
          </a:p>
        </p:txBody>
      </p:sp>
      <p:sp>
        <p:nvSpPr>
          <p:cNvPr id="121" name="Google Shape;121;p22"/>
          <p:cNvSpPr/>
          <p:nvPr/>
        </p:nvSpPr>
        <p:spPr>
          <a:xfrm>
            <a:off x="5262257" y="6613559"/>
            <a:ext cx="37062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Frontend / Dashboard Engineer</a:t>
            </a:r>
            <a:endParaRPr sz="1750" b="0" i="0" u="none" strike="noStrike" cap="none">
              <a:solidFill>
                <a:schemeClr val="dk1"/>
              </a:solidFill>
            </a:endParaRPr>
          </a:p>
        </p:txBody>
      </p:sp>
      <p:pic>
        <p:nvPicPr>
          <p:cNvPr id="122" name="Google Shape;122;p22" descr="preencoded.png"/>
          <p:cNvPicPr preferRelativeResize="0"/>
          <p:nvPr/>
        </p:nvPicPr>
        <p:blipFill rotWithShape="1">
          <a:blip r:embed="rId5">
            <a:alphaModFix/>
          </a:blip>
          <a:srcRect/>
          <a:stretch/>
        </p:blipFill>
        <p:spPr>
          <a:xfrm>
            <a:off x="9680597" y="2061325"/>
            <a:ext cx="3881029" cy="3920974"/>
          </a:xfrm>
          <a:prstGeom prst="rect">
            <a:avLst/>
          </a:prstGeom>
          <a:noFill/>
          <a:ln>
            <a:noFill/>
          </a:ln>
        </p:spPr>
      </p:pic>
      <p:sp>
        <p:nvSpPr>
          <p:cNvPr id="123" name="Google Shape;123;p22"/>
          <p:cNvSpPr/>
          <p:nvPr/>
        </p:nvSpPr>
        <p:spPr>
          <a:xfrm>
            <a:off x="9723153" y="6173986"/>
            <a:ext cx="4209300" cy="425400"/>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006747"/>
              </a:buClr>
              <a:buSzPts val="2650"/>
              <a:buFont typeface="Arial"/>
              <a:buNone/>
            </a:pPr>
            <a:r>
              <a:rPr lang="en-US" sz="2650" b="1" i="0" u="none" strike="noStrike" cap="none">
                <a:solidFill>
                  <a:srgbClr val="006747"/>
                </a:solidFill>
                <a:latin typeface="Arial"/>
                <a:ea typeface="Arial"/>
                <a:cs typeface="Arial"/>
                <a:sym typeface="Arial"/>
              </a:rPr>
              <a:t>Meghana Ventrapragada</a:t>
            </a:r>
            <a:endParaRPr sz="2650" b="0" i="0" u="none" strike="noStrike" cap="none"/>
          </a:p>
        </p:txBody>
      </p:sp>
      <p:sp>
        <p:nvSpPr>
          <p:cNvPr id="124" name="Google Shape;124;p22"/>
          <p:cNvSpPr/>
          <p:nvPr/>
        </p:nvSpPr>
        <p:spPr>
          <a:xfrm>
            <a:off x="10380382" y="6597319"/>
            <a:ext cx="42501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Backend &amp; Data Engineer</a:t>
            </a:r>
            <a:endParaRPr sz="1750" b="0" i="0" u="none" strike="noStrike" cap="none">
              <a:solidFill>
                <a:schemeClr val="dk1"/>
              </a:solidFill>
            </a:endParaRPr>
          </a:p>
        </p:txBody>
      </p:sp>
      <p:sp>
        <p:nvSpPr>
          <p:cNvPr id="125" name="Google Shape;125;p22"/>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p:nvPr/>
        </p:nvSpPr>
        <p:spPr>
          <a:xfrm>
            <a:off x="793790" y="2209562"/>
            <a:ext cx="4536519"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006747"/>
              </a:buClr>
              <a:buSzPts val="3550"/>
              <a:buFont typeface="Arial"/>
              <a:buNone/>
            </a:pPr>
            <a:r>
              <a:rPr lang="en-US" sz="3550" b="1" i="0" u="none" strike="noStrike" cap="none" dirty="0">
                <a:solidFill>
                  <a:srgbClr val="006747"/>
                </a:solidFill>
                <a:latin typeface="Arial"/>
                <a:ea typeface="Arial"/>
                <a:cs typeface="Arial"/>
                <a:sym typeface="Arial"/>
              </a:rPr>
              <a:t>Problem Statement</a:t>
            </a:r>
            <a:endParaRPr sz="3550" b="0" i="0" u="none" strike="noStrike" cap="none" dirty="0"/>
          </a:p>
        </p:txBody>
      </p:sp>
      <p:sp>
        <p:nvSpPr>
          <p:cNvPr id="132" name="Google Shape;132;p23"/>
          <p:cNvSpPr/>
          <p:nvPr/>
        </p:nvSpPr>
        <p:spPr>
          <a:xfrm>
            <a:off x="793790" y="3116699"/>
            <a:ext cx="13042821" cy="290322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Organizations accumulate fragmented, inconsistent, and poorly documented datasets across departments, resulting in “data swamp” conditions that hinder analytics and decision-making. Integrating such datasets requires significant manual effort to infer schema relationships, identify primary and foreign keys, resolve type mismatches, and validate joins.Existing LLM-based data tools attempt automation but rely on probabilistic reasoning without deterministic safeguards, often hallucinating schema mappings or producing unsafe joins that corrupt downstream analytics. Additionally, most solutions lack distributed scalability and structured separation between semantic reasoning and execution logic.There is a need for a reliable, distributed, self-correcting AI system that separates semantic modeling from deterministic data execution while enforcing invariant-based validation to ensure trustworthy data integration.</a:t>
            </a:r>
            <a:endParaRPr sz="1750" b="0" i="0" u="none" strike="noStrike" cap="none">
              <a:solidFill>
                <a:schemeClr val="dk1"/>
              </a:solidFill>
            </a:endParaRPr>
          </a:p>
        </p:txBody>
      </p:sp>
      <p:sp>
        <p:nvSpPr>
          <p:cNvPr id="133" name="Google Shape;133;p23"/>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p:nvPr/>
        </p:nvSpPr>
        <p:spPr>
          <a:xfrm>
            <a:off x="793790" y="1826895"/>
            <a:ext cx="4536519"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006747"/>
              </a:buClr>
              <a:buSzPts val="3550"/>
              <a:buFont typeface="Arial"/>
              <a:buNone/>
            </a:pPr>
            <a:r>
              <a:rPr lang="en-US" sz="3550" b="1" i="0" u="none" strike="noStrike" cap="none">
                <a:solidFill>
                  <a:srgbClr val="006747"/>
                </a:solidFill>
                <a:latin typeface="Arial"/>
                <a:ea typeface="Arial"/>
                <a:cs typeface="Arial"/>
                <a:sym typeface="Arial"/>
              </a:rPr>
              <a:t>Project Description</a:t>
            </a:r>
            <a:endParaRPr sz="3550" b="0" i="0" u="none" strike="noStrike" cap="none"/>
          </a:p>
        </p:txBody>
      </p:sp>
      <p:sp>
        <p:nvSpPr>
          <p:cNvPr id="140" name="Google Shape;140;p24"/>
          <p:cNvSpPr/>
          <p:nvPr/>
        </p:nvSpPr>
        <p:spPr>
          <a:xfrm>
            <a:off x="793790" y="2734032"/>
            <a:ext cx="13042821"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dirty="0">
                <a:solidFill>
                  <a:schemeClr val="dk1"/>
                </a:solidFill>
                <a:latin typeface="Geist"/>
                <a:ea typeface="Geist"/>
                <a:cs typeface="Geist"/>
                <a:sym typeface="Geist"/>
              </a:rPr>
              <a:t>The Distributed Agentic Data Pipeline is an enterprise-grade AI system that automates dataset mapping, cleaning, and merging using a two-agent architecture. The system decouples semantic reasoning from data execution: </a:t>
            </a:r>
            <a:endParaRPr sz="1750" b="0" i="0" u="none" strike="noStrike" cap="none" dirty="0">
              <a:solidFill>
                <a:schemeClr val="dk1"/>
              </a:solidFill>
            </a:endParaRPr>
          </a:p>
        </p:txBody>
      </p:sp>
      <p:sp>
        <p:nvSpPr>
          <p:cNvPr id="141" name="Google Shape;141;p24"/>
          <p:cNvSpPr/>
          <p:nvPr/>
        </p:nvSpPr>
        <p:spPr>
          <a:xfrm>
            <a:off x="793790" y="3714988"/>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dirty="0">
                <a:solidFill>
                  <a:schemeClr val="dk1"/>
                </a:solidFill>
                <a:latin typeface="Geist"/>
                <a:ea typeface="Geist"/>
                <a:cs typeface="Geist"/>
                <a:sym typeface="Geist"/>
              </a:rPr>
              <a:t>• </a:t>
            </a:r>
            <a:r>
              <a:rPr lang="en-US" sz="1750" b="1" i="0" u="none" strike="noStrike" cap="none" dirty="0">
                <a:solidFill>
                  <a:schemeClr val="dk1"/>
                </a:solidFill>
                <a:latin typeface="Geist"/>
                <a:ea typeface="Geist"/>
                <a:cs typeface="Geist"/>
                <a:sym typeface="Geist"/>
              </a:rPr>
              <a:t>Mapper Agent (Architect)</a:t>
            </a:r>
            <a:r>
              <a:rPr lang="en-US" sz="1750" b="0" i="0" u="none" strike="noStrike" cap="none" dirty="0">
                <a:solidFill>
                  <a:schemeClr val="dk1"/>
                </a:solidFill>
                <a:latin typeface="Geist"/>
                <a:ea typeface="Geist"/>
                <a:cs typeface="Geist"/>
                <a:sym typeface="Geist"/>
              </a:rPr>
              <a:t> infers schema relationships, identifies keys, and generates ER diagrams. </a:t>
            </a:r>
            <a:endParaRPr sz="1750" b="0" i="0" u="none" strike="noStrike" cap="none" dirty="0">
              <a:solidFill>
                <a:schemeClr val="dk1"/>
              </a:solidFill>
            </a:endParaRPr>
          </a:p>
        </p:txBody>
      </p:sp>
      <p:sp>
        <p:nvSpPr>
          <p:cNvPr id="142" name="Google Shape;142;p24"/>
          <p:cNvSpPr/>
          <p:nvPr/>
        </p:nvSpPr>
        <p:spPr>
          <a:xfrm>
            <a:off x="793790" y="4333042"/>
            <a:ext cx="13042821"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 </a:t>
            </a:r>
            <a:r>
              <a:rPr lang="en-US" sz="1750" b="1" i="0" u="none" strike="noStrike" cap="none">
                <a:solidFill>
                  <a:schemeClr val="dk1"/>
                </a:solidFill>
                <a:latin typeface="Geist"/>
                <a:ea typeface="Geist"/>
                <a:cs typeface="Geist"/>
                <a:sym typeface="Geist"/>
              </a:rPr>
              <a:t>Aggregator Agent (Engineer)</a:t>
            </a:r>
            <a:r>
              <a:rPr lang="en-US" sz="1750" b="0" i="0" u="none" strike="noStrike" cap="none">
                <a:solidFill>
                  <a:schemeClr val="dk1"/>
                </a:solidFill>
                <a:latin typeface="Geist"/>
                <a:ea typeface="Geist"/>
                <a:cs typeface="Geist"/>
                <a:sym typeface="Geist"/>
              </a:rPr>
              <a:t> performs schema casting, joins, and deduplication while validating each transformation using deterministic invariants. </a:t>
            </a:r>
            <a:endParaRPr sz="1750" b="0" i="0" u="none" strike="noStrike" cap="none">
              <a:solidFill>
                <a:schemeClr val="dk1"/>
              </a:solidFill>
            </a:endParaRPr>
          </a:p>
        </p:txBody>
      </p:sp>
      <p:sp>
        <p:nvSpPr>
          <p:cNvPr id="143" name="Google Shape;143;p24"/>
          <p:cNvSpPr/>
          <p:nvPr/>
        </p:nvSpPr>
        <p:spPr>
          <a:xfrm>
            <a:off x="793790" y="5313998"/>
            <a:ext cx="13042821"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4B4A4A"/>
              </a:buClr>
              <a:buSzPts val="1750"/>
              <a:buFont typeface="Geist"/>
              <a:buNone/>
            </a:pPr>
            <a:r>
              <a:rPr lang="en-US" sz="1750" b="0" i="0" u="none" strike="noStrike" cap="none">
                <a:solidFill>
                  <a:schemeClr val="dk1"/>
                </a:solidFill>
                <a:latin typeface="Geist"/>
                <a:ea typeface="Geist"/>
                <a:cs typeface="Geist"/>
                <a:sym typeface="Geist"/>
              </a:rPr>
              <a:t>The system is deployed across distributed GPU nodes and orchestrated using LangGraph for cyclic self-correction loops. A Streamlit dashboard provides modeling visualization, live validation logs, and downloadable cleaned datasets with an auto-generated data dictionary.</a:t>
            </a:r>
            <a:endParaRPr sz="1750" b="0" i="0" u="none" strike="noStrike" cap="none">
              <a:solidFill>
                <a:schemeClr val="dk1"/>
              </a:solidFill>
            </a:endParaRPr>
          </a:p>
        </p:txBody>
      </p:sp>
      <p:sp>
        <p:nvSpPr>
          <p:cNvPr id="144" name="Google Shape;144;p24"/>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5"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51" name="Google Shape;151;p25"/>
          <p:cNvSpPr/>
          <p:nvPr/>
        </p:nvSpPr>
        <p:spPr>
          <a:xfrm>
            <a:off x="0" y="40532"/>
            <a:ext cx="14630400" cy="8229600"/>
          </a:xfrm>
          <a:prstGeom prst="rect">
            <a:avLst/>
          </a:prstGeom>
          <a:solidFill>
            <a:srgbClr val="E5F9F2">
              <a:alpha val="8509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1604605" y="1022628"/>
            <a:ext cx="11421070" cy="1237774"/>
          </a:xfrm>
          <a:prstGeom prst="roundRect">
            <a:avLst>
              <a:gd name="adj" fmla="val 12035"/>
            </a:avLst>
          </a:prstGeom>
          <a:solidFill>
            <a:srgbClr val="B3F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25" descr="preencoded.png"/>
          <p:cNvPicPr preferRelativeResize="0"/>
          <p:nvPr/>
        </p:nvPicPr>
        <p:blipFill rotWithShape="1">
          <a:blip r:embed="rId4">
            <a:alphaModFix/>
          </a:blip>
          <a:srcRect/>
          <a:stretch/>
        </p:blipFill>
        <p:spPr>
          <a:xfrm>
            <a:off x="1770102" y="1217057"/>
            <a:ext cx="258604" cy="206812"/>
          </a:xfrm>
          <a:prstGeom prst="rect">
            <a:avLst/>
          </a:prstGeom>
          <a:noFill/>
          <a:ln>
            <a:noFill/>
          </a:ln>
        </p:spPr>
      </p:pic>
      <p:sp>
        <p:nvSpPr>
          <p:cNvPr id="154" name="Google Shape;154;p25"/>
          <p:cNvSpPr/>
          <p:nvPr/>
        </p:nvSpPr>
        <p:spPr>
          <a:xfrm>
            <a:off x="2194203" y="1184672"/>
            <a:ext cx="4048363" cy="25860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Alex Martinez — Senior Data Engineer </a:t>
            </a:r>
            <a:endParaRPr sz="1600" b="0" i="0" u="none" strike="noStrike" cap="none" dirty="0"/>
          </a:p>
        </p:txBody>
      </p:sp>
      <p:sp>
        <p:nvSpPr>
          <p:cNvPr id="155" name="Google Shape;155;p25"/>
          <p:cNvSpPr/>
          <p:nvPr/>
        </p:nvSpPr>
        <p:spPr>
          <a:xfrm>
            <a:off x="2194203" y="1491496"/>
            <a:ext cx="4729043" cy="25860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Industry: E-commerce / Healthcare / FinTech</a:t>
            </a:r>
            <a:endParaRPr sz="1600" b="0" i="0" u="none" strike="noStrike" cap="none" dirty="0"/>
          </a:p>
        </p:txBody>
      </p:sp>
      <p:sp>
        <p:nvSpPr>
          <p:cNvPr id="156" name="Google Shape;156;p25"/>
          <p:cNvSpPr/>
          <p:nvPr/>
        </p:nvSpPr>
        <p:spPr>
          <a:xfrm>
            <a:off x="2194203" y="1798320"/>
            <a:ext cx="2283857" cy="25860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Experience: 5–8 years</a:t>
            </a:r>
            <a:endParaRPr sz="1600" b="0" i="0" u="none" strike="noStrike" cap="none"/>
          </a:p>
        </p:txBody>
      </p:sp>
      <p:sp>
        <p:nvSpPr>
          <p:cNvPr id="157" name="Google Shape;157;p25"/>
          <p:cNvSpPr/>
          <p:nvPr/>
        </p:nvSpPr>
        <p:spPr>
          <a:xfrm>
            <a:off x="1604605" y="2396252"/>
            <a:ext cx="11421070" cy="286345"/>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a:solidFill>
                  <a:schemeClr val="dk1"/>
                </a:solidFill>
                <a:latin typeface="Geist"/>
                <a:ea typeface="Geist"/>
                <a:cs typeface="Geist"/>
                <a:sym typeface="Geist"/>
              </a:rPr>
              <a:t>Description</a:t>
            </a:r>
            <a:endParaRPr sz="1600" b="0" i="0" u="none" strike="noStrike" cap="none">
              <a:solidFill>
                <a:schemeClr val="dk1"/>
              </a:solidFill>
            </a:endParaRPr>
          </a:p>
        </p:txBody>
      </p:sp>
      <p:sp>
        <p:nvSpPr>
          <p:cNvPr id="158" name="Google Shape;158;p25"/>
          <p:cNvSpPr/>
          <p:nvPr/>
        </p:nvSpPr>
        <p:spPr>
          <a:xfrm>
            <a:off x="1604605" y="2818448"/>
            <a:ext cx="11421070" cy="915829"/>
          </a:xfrm>
          <a:prstGeom prst="rect">
            <a:avLst/>
          </a:prstGeom>
          <a:noFill/>
          <a:ln>
            <a:noFill/>
          </a:ln>
        </p:spPr>
        <p:txBody>
          <a:bodyPr spcFirstLastPara="1" wrap="square" lIns="0" tIns="0" rIns="0" bIns="0" anchor="t" anchorCtr="0">
            <a:noAutofit/>
          </a:bodyPr>
          <a:lstStyle/>
          <a:p>
            <a:pPr marL="0" marR="0" lvl="0" indent="0" algn="l" rtl="0">
              <a:lnSpc>
                <a:spcPct val="138461"/>
              </a:lnSpc>
              <a:spcBef>
                <a:spcPts val="0"/>
              </a:spcBef>
              <a:spcAft>
                <a:spcPts val="0"/>
              </a:spcAft>
              <a:buClr>
                <a:srgbClr val="4B4A4A"/>
              </a:buClr>
              <a:buSzPts val="1300"/>
              <a:buFont typeface="Geist"/>
              <a:buNone/>
            </a:pPr>
            <a:r>
              <a:rPr lang="en-US" sz="1500" b="0" i="0" u="none" strike="noStrike" cap="none" dirty="0">
                <a:solidFill>
                  <a:schemeClr val="dk1"/>
                </a:solidFill>
                <a:latin typeface="Geist"/>
                <a:ea typeface="Geist"/>
                <a:cs typeface="Geist"/>
                <a:sym typeface="Geist"/>
              </a:rPr>
              <a:t>It is designed to streamline the integration of fragmented legacy data sources by automating schema interpretation and relationship mapping. It introduces deterministic validation checks—such as row-count reconciliation and null-threshold monitoring—to ensure transformation accuracy. The platform also offers end-to-end transparency into data processing steps and produces downloadable, analysis-ready datasets along with comprehensive data dictionaries.</a:t>
            </a:r>
            <a:endParaRPr sz="1500" b="0" i="0" u="none" strike="noStrike" cap="none" dirty="0">
              <a:solidFill>
                <a:schemeClr val="dk1"/>
              </a:solidFill>
              <a:latin typeface="Geist"/>
              <a:ea typeface="Geist"/>
              <a:cs typeface="Geist"/>
              <a:sym typeface="Geist"/>
            </a:endParaRPr>
          </a:p>
          <a:p>
            <a:pPr marL="0" marR="0" lvl="0" indent="0" algn="l" rtl="0">
              <a:lnSpc>
                <a:spcPct val="138461"/>
              </a:lnSpc>
              <a:spcBef>
                <a:spcPts val="0"/>
              </a:spcBef>
              <a:spcAft>
                <a:spcPts val="0"/>
              </a:spcAft>
              <a:buClr>
                <a:srgbClr val="4B4A4A"/>
              </a:buClr>
              <a:buSzPts val="1300"/>
              <a:buFont typeface="Geist"/>
              <a:buNone/>
            </a:pPr>
            <a:endParaRPr sz="1500" dirty="0">
              <a:solidFill>
                <a:schemeClr val="dk1"/>
              </a:solidFill>
              <a:latin typeface="Geist"/>
              <a:ea typeface="Geist"/>
              <a:cs typeface="Geist"/>
              <a:sym typeface="Geist"/>
            </a:endParaRPr>
          </a:p>
          <a:p>
            <a:pPr marL="0" marR="0" lvl="0" indent="0" algn="l" rtl="0">
              <a:lnSpc>
                <a:spcPct val="138461"/>
              </a:lnSpc>
              <a:spcBef>
                <a:spcPts val="0"/>
              </a:spcBef>
              <a:spcAft>
                <a:spcPts val="0"/>
              </a:spcAft>
              <a:buClr>
                <a:srgbClr val="4B4A4A"/>
              </a:buClr>
              <a:buSzPts val="1300"/>
              <a:buFont typeface="Geist"/>
              <a:buNone/>
            </a:pPr>
            <a:endParaRPr sz="1500" dirty="0">
              <a:solidFill>
                <a:schemeClr val="dk1"/>
              </a:solidFill>
              <a:latin typeface="Geist"/>
              <a:ea typeface="Geist"/>
              <a:cs typeface="Geist"/>
              <a:sym typeface="Geist"/>
            </a:endParaRPr>
          </a:p>
        </p:txBody>
      </p:sp>
      <p:sp>
        <p:nvSpPr>
          <p:cNvPr id="159" name="Google Shape;159;p25"/>
          <p:cNvSpPr/>
          <p:nvPr/>
        </p:nvSpPr>
        <p:spPr>
          <a:xfrm>
            <a:off x="1604605" y="4005877"/>
            <a:ext cx="11421070" cy="286345"/>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dirty="0">
                <a:solidFill>
                  <a:schemeClr val="dk1"/>
                </a:solidFill>
                <a:latin typeface="Geist"/>
                <a:ea typeface="Geist"/>
                <a:cs typeface="Geist"/>
                <a:sym typeface="Geist"/>
              </a:rPr>
              <a:t>Goals</a:t>
            </a:r>
            <a:endParaRPr sz="1600" b="0" i="0" u="none" strike="noStrike" cap="none" dirty="0">
              <a:solidFill>
                <a:schemeClr val="dk1"/>
              </a:solidFill>
            </a:endParaRPr>
          </a:p>
        </p:txBody>
      </p:sp>
      <p:sp>
        <p:nvSpPr>
          <p:cNvPr id="160" name="Google Shape;160;p25"/>
          <p:cNvSpPr/>
          <p:nvPr/>
        </p:nvSpPr>
        <p:spPr>
          <a:xfrm>
            <a:off x="1604605" y="4292322"/>
            <a:ext cx="11421070" cy="1042630"/>
          </a:xfrm>
          <a:prstGeom prst="rect">
            <a:avLst/>
          </a:prstGeom>
          <a:noFill/>
          <a:ln>
            <a:noFill/>
          </a:ln>
        </p:spPr>
        <p:txBody>
          <a:bodyPr spcFirstLastPara="1" wrap="square" lIns="0" tIns="0" rIns="0" bIns="0" anchor="t" anchorCtr="0">
            <a:noAutofit/>
          </a:bodyPr>
          <a:lstStyle/>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Consolidate multiple unstructured CSV exports originating from legacy systems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Enable safe, accurate joins while maintaining schema consistency</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Minimize time spent on manual ETL troubleshooting</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Provide dependable, analytics-ready datasets to downstream teams</a:t>
            </a:r>
            <a:endParaRPr sz="1500" b="0" i="0" u="none" strike="noStrike" cap="none" dirty="0">
              <a:solidFill>
                <a:schemeClr val="dk1"/>
              </a:solidFill>
            </a:endParaRPr>
          </a:p>
        </p:txBody>
      </p:sp>
      <p:sp>
        <p:nvSpPr>
          <p:cNvPr id="161" name="Google Shape;161;p25"/>
          <p:cNvSpPr/>
          <p:nvPr/>
        </p:nvSpPr>
        <p:spPr>
          <a:xfrm>
            <a:off x="1604605" y="5606553"/>
            <a:ext cx="11421070" cy="286345"/>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dirty="0">
                <a:solidFill>
                  <a:schemeClr val="dk1"/>
                </a:solidFill>
                <a:latin typeface="Geist"/>
                <a:ea typeface="Geist"/>
                <a:cs typeface="Geist"/>
                <a:sym typeface="Geist"/>
              </a:rPr>
              <a:t>Challenges</a:t>
            </a:r>
            <a:endParaRPr sz="1600" b="0" i="0" u="none" strike="noStrike" cap="none" dirty="0">
              <a:solidFill>
                <a:schemeClr val="dk1"/>
              </a:solidFill>
            </a:endParaRPr>
          </a:p>
        </p:txBody>
      </p:sp>
      <p:sp>
        <p:nvSpPr>
          <p:cNvPr id="162" name="Google Shape;162;p25"/>
          <p:cNvSpPr/>
          <p:nvPr/>
        </p:nvSpPr>
        <p:spPr>
          <a:xfrm>
            <a:off x="1604605" y="6008875"/>
            <a:ext cx="11421070" cy="1313855"/>
          </a:xfrm>
          <a:prstGeom prst="rect">
            <a:avLst/>
          </a:prstGeom>
          <a:noFill/>
          <a:ln>
            <a:noFill/>
          </a:ln>
        </p:spPr>
        <p:txBody>
          <a:bodyPr spcFirstLastPara="1" wrap="square" lIns="0" tIns="0" rIns="0" bIns="0" anchor="t" anchorCtr="0">
            <a:noAutofit/>
          </a:bodyPr>
          <a:lstStyle/>
          <a:p>
            <a:pPr marL="0" marR="0" lvl="0" indent="0" algn="l" rtl="0">
              <a:lnSpc>
                <a:spcPct val="138461"/>
              </a:lnSpc>
              <a:spcBef>
                <a:spcPts val="0"/>
              </a:spcBef>
              <a:spcAft>
                <a:spcPts val="0"/>
              </a:spcAft>
              <a:buClr>
                <a:srgbClr val="4B4A4A"/>
              </a:buClr>
              <a:buSzPts val="1300"/>
              <a:buFont typeface="Geist"/>
              <a:buNone/>
            </a:pPr>
            <a:r>
              <a:rPr lang="en-US" sz="1500" b="0" i="0" u="none" strike="noStrike" cap="none" dirty="0">
                <a:solidFill>
                  <a:schemeClr val="dk1"/>
                </a:solidFill>
                <a:latin typeface="Geist"/>
                <a:ea typeface="Geist"/>
                <a:cs typeface="Geist"/>
                <a:sym typeface="Geist"/>
              </a:rPr>
              <a:t>Non-standardized column naming conventions (e.g., </a:t>
            </a:r>
            <a:r>
              <a:rPr lang="en-US" sz="1500" b="0" i="1" u="none" strike="noStrike" cap="none" dirty="0" err="1">
                <a:solidFill>
                  <a:schemeClr val="dk1"/>
                </a:solidFill>
                <a:latin typeface="Geist"/>
                <a:ea typeface="Geist"/>
                <a:cs typeface="Geist"/>
                <a:sym typeface="Geist"/>
              </a:rPr>
              <a:t>cust_id</a:t>
            </a:r>
            <a:r>
              <a:rPr lang="en-US" sz="1500" b="0" i="0" u="none" strike="noStrike" cap="none" dirty="0">
                <a:solidFill>
                  <a:schemeClr val="dk1"/>
                </a:solidFill>
                <a:latin typeface="Geist"/>
                <a:ea typeface="Geist"/>
                <a:cs typeface="Geist"/>
                <a:sym typeface="Geist"/>
              </a:rPr>
              <a:t>, </a:t>
            </a:r>
            <a:r>
              <a:rPr lang="en-US" sz="1500" b="0" i="1" u="none" strike="noStrike" cap="none" dirty="0" err="1">
                <a:solidFill>
                  <a:schemeClr val="dk1"/>
                </a:solidFill>
                <a:latin typeface="Geist"/>
                <a:ea typeface="Geist"/>
                <a:cs typeface="Geist"/>
                <a:sym typeface="Geist"/>
              </a:rPr>
              <a:t>customerID</a:t>
            </a:r>
            <a:r>
              <a:rPr lang="en-US" sz="1500" b="0" i="0" u="none" strike="noStrike" cap="none" dirty="0">
                <a:solidFill>
                  <a:schemeClr val="dk1"/>
                </a:solidFill>
                <a:latin typeface="Geist"/>
                <a:ea typeface="Geist"/>
                <a:cs typeface="Geist"/>
                <a:sym typeface="Geist"/>
              </a:rPr>
              <a:t>, </a:t>
            </a:r>
            <a:r>
              <a:rPr lang="en-US" sz="1500" b="0" i="1" u="none" strike="noStrike" cap="none" dirty="0" err="1">
                <a:solidFill>
                  <a:schemeClr val="dk1"/>
                </a:solidFill>
                <a:latin typeface="Geist"/>
                <a:ea typeface="Geist"/>
                <a:cs typeface="Geist"/>
                <a:sym typeface="Geist"/>
              </a:rPr>
              <a:t>user_ref</a:t>
            </a:r>
            <a:r>
              <a:rPr lang="en-US" sz="1500" b="0" i="0" u="none" strike="noStrike" cap="none" dirty="0">
                <a:solidFill>
                  <a:schemeClr val="dk1"/>
                </a:solidFill>
                <a:latin typeface="Geist"/>
                <a:ea typeface="Geist"/>
                <a:cs typeface="Geist"/>
                <a:sym typeface="Geist"/>
              </a:rPr>
              <a:t>)</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Lack of documentation for legacy data structures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Join amplification leading to inflated or duplicated row counts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Undetected schema mismatches corrupting downstream dashboards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Excessive time spent validating transformations rather than developing pipelines</a:t>
            </a:r>
            <a:endParaRPr sz="1500" b="0" i="0" u="none" strike="noStrike" cap="none" dirty="0">
              <a:solidFill>
                <a:schemeClr val="dk1"/>
              </a:solidFill>
            </a:endParaRPr>
          </a:p>
        </p:txBody>
      </p:sp>
      <p:sp>
        <p:nvSpPr>
          <p:cNvPr id="163" name="Google Shape;163;p25"/>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6"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70" name="Google Shape;170;p26"/>
          <p:cNvSpPr/>
          <p:nvPr/>
        </p:nvSpPr>
        <p:spPr>
          <a:xfrm>
            <a:off x="0" y="65690"/>
            <a:ext cx="14630400" cy="8229600"/>
          </a:xfrm>
          <a:prstGeom prst="rect">
            <a:avLst/>
          </a:prstGeom>
          <a:solidFill>
            <a:srgbClr val="E5F9F2">
              <a:alpha val="8509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1557933" y="1009174"/>
            <a:ext cx="11514415" cy="1201817"/>
          </a:xfrm>
          <a:prstGeom prst="roundRect">
            <a:avLst>
              <a:gd name="adj" fmla="val 12497"/>
            </a:avLst>
          </a:prstGeom>
          <a:solidFill>
            <a:srgbClr val="B3F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26" descr="preencoded.png"/>
          <p:cNvPicPr preferRelativeResize="0"/>
          <p:nvPr/>
        </p:nvPicPr>
        <p:blipFill rotWithShape="1">
          <a:blip r:embed="rId4">
            <a:alphaModFix/>
          </a:blip>
          <a:srcRect/>
          <a:stretch/>
        </p:blipFill>
        <p:spPr>
          <a:xfrm>
            <a:off x="1724739" y="1212056"/>
            <a:ext cx="260628" cy="208478"/>
          </a:xfrm>
          <a:prstGeom prst="rect">
            <a:avLst/>
          </a:prstGeom>
          <a:noFill/>
          <a:ln>
            <a:noFill/>
          </a:ln>
        </p:spPr>
      </p:pic>
      <p:sp>
        <p:nvSpPr>
          <p:cNvPr id="173" name="Google Shape;173;p26"/>
          <p:cNvSpPr/>
          <p:nvPr/>
        </p:nvSpPr>
        <p:spPr>
          <a:xfrm>
            <a:off x="2152174" y="1173599"/>
            <a:ext cx="2807375" cy="260747"/>
          </a:xfrm>
          <a:prstGeom prst="rect">
            <a:avLst/>
          </a:prstGeom>
          <a:noFill/>
          <a:ln>
            <a:noFill/>
          </a:ln>
        </p:spPr>
        <p:txBody>
          <a:bodyPr spcFirstLastPara="1" wrap="square" lIns="0" tIns="0" rIns="0" bIns="0" anchor="t" anchorCtr="0">
            <a:noAutofit/>
          </a:bodyPr>
          <a:lstStyle/>
          <a:p>
            <a:pPr marL="0" marR="0" lvl="0" indent="0" algn="l" rtl="0">
              <a:lnSpc>
                <a:spcPct val="128125"/>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Priya Sharma — BI Analyst</a:t>
            </a:r>
            <a:endParaRPr sz="1600" b="0" i="0" u="none" strike="noStrike" cap="none" dirty="0"/>
          </a:p>
        </p:txBody>
      </p:sp>
      <p:sp>
        <p:nvSpPr>
          <p:cNvPr id="174" name="Google Shape;174;p26"/>
          <p:cNvSpPr/>
          <p:nvPr/>
        </p:nvSpPr>
        <p:spPr>
          <a:xfrm>
            <a:off x="2152174" y="1483400"/>
            <a:ext cx="2347793" cy="521494"/>
          </a:xfrm>
          <a:prstGeom prst="rect">
            <a:avLst/>
          </a:prstGeom>
          <a:noFill/>
          <a:ln>
            <a:noFill/>
          </a:ln>
        </p:spPr>
        <p:txBody>
          <a:bodyPr spcFirstLastPara="1" wrap="square" lIns="0" tIns="0" rIns="0" bIns="0" anchor="t" anchorCtr="0">
            <a:noAutofit/>
          </a:bodyPr>
          <a:lstStyle/>
          <a:p>
            <a:pPr marL="0" marR="0" lvl="0" indent="0" algn="l" rtl="0">
              <a:lnSpc>
                <a:spcPct val="128125"/>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Industry: Retail / SaaS</a:t>
            </a:r>
            <a:endParaRPr sz="1600" b="0" i="0" u="none" strike="noStrike" cap="none"/>
          </a:p>
          <a:p>
            <a:pPr marL="0" marR="0" lvl="0" indent="0" algn="l" rtl="0">
              <a:lnSpc>
                <a:spcPct val="128125"/>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Experience: 3–5 years</a:t>
            </a:r>
            <a:endParaRPr sz="1600" b="0" i="0" u="none" strike="noStrike" cap="none"/>
          </a:p>
        </p:txBody>
      </p:sp>
      <p:sp>
        <p:nvSpPr>
          <p:cNvPr id="175" name="Google Shape;175;p26"/>
          <p:cNvSpPr/>
          <p:nvPr/>
        </p:nvSpPr>
        <p:spPr>
          <a:xfrm>
            <a:off x="1557933" y="2349103"/>
            <a:ext cx="11514415" cy="289560"/>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dirty="0">
                <a:solidFill>
                  <a:schemeClr val="dk1"/>
                </a:solidFill>
                <a:latin typeface="Geist"/>
                <a:ea typeface="Geist"/>
                <a:cs typeface="Geist"/>
                <a:sym typeface="Geist"/>
              </a:rPr>
              <a:t>Description</a:t>
            </a:r>
            <a:endParaRPr sz="1600" b="0" i="0" u="none" strike="noStrike" cap="none" dirty="0">
              <a:solidFill>
                <a:schemeClr val="dk1"/>
              </a:solidFill>
            </a:endParaRPr>
          </a:p>
        </p:txBody>
      </p:sp>
      <p:sp>
        <p:nvSpPr>
          <p:cNvPr id="176" name="Google Shape;176;p26"/>
          <p:cNvSpPr/>
          <p:nvPr/>
        </p:nvSpPr>
        <p:spPr>
          <a:xfrm>
            <a:off x="1557933" y="2776776"/>
            <a:ext cx="11514415" cy="926783"/>
          </a:xfrm>
          <a:prstGeom prst="rect">
            <a:avLst/>
          </a:prstGeom>
          <a:noFill/>
          <a:ln>
            <a:noFill/>
          </a:ln>
        </p:spPr>
        <p:txBody>
          <a:bodyPr spcFirstLastPara="1" wrap="square" lIns="0" tIns="0" rIns="0" bIns="0" anchor="t" anchorCtr="0">
            <a:noAutofit/>
          </a:bodyPr>
          <a:lstStyle/>
          <a:p>
            <a:pPr marL="0" marR="0" lvl="0" indent="0" algn="l" rtl="0">
              <a:lnSpc>
                <a:spcPct val="138461"/>
              </a:lnSpc>
              <a:spcBef>
                <a:spcPts val="0"/>
              </a:spcBef>
              <a:spcAft>
                <a:spcPts val="0"/>
              </a:spcAft>
              <a:buClr>
                <a:srgbClr val="4B4A4A"/>
              </a:buClr>
              <a:buSzPts val="1300"/>
              <a:buFont typeface="Geist"/>
              <a:buNone/>
            </a:pPr>
            <a:r>
              <a:rPr lang="en-US" sz="1500" b="0" i="0" u="none" strike="noStrike" cap="none" dirty="0">
                <a:solidFill>
                  <a:schemeClr val="dk1"/>
                </a:solidFill>
                <a:latin typeface="Geist"/>
                <a:ea typeface="Geist"/>
                <a:cs typeface="Geist"/>
                <a:sym typeface="Geist"/>
              </a:rPr>
              <a:t>This system empowers analytics and reporting teams to independently prepare and understand integrated datasets. It provides visual entity-relationship diagrams (ERDs) to clarify how tables connect, along with transparent pipeline logs that document validation steps. Users can download analysis-ready datasets and leverage auto-generated data dictionaries to better interpret column meanings—ensuring confidence in every output produced.</a:t>
            </a:r>
            <a:endParaRPr sz="1500" b="0" i="0" u="none" strike="noStrike" cap="none" dirty="0">
              <a:solidFill>
                <a:schemeClr val="dk1"/>
              </a:solidFill>
            </a:endParaRPr>
          </a:p>
        </p:txBody>
      </p:sp>
      <p:sp>
        <p:nvSpPr>
          <p:cNvPr id="177" name="Google Shape;177;p26"/>
          <p:cNvSpPr/>
          <p:nvPr/>
        </p:nvSpPr>
        <p:spPr>
          <a:xfrm>
            <a:off x="1557933" y="3988921"/>
            <a:ext cx="11514415" cy="289560"/>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dirty="0">
                <a:solidFill>
                  <a:schemeClr val="dk1"/>
                </a:solidFill>
                <a:latin typeface="Geist"/>
                <a:ea typeface="Geist"/>
                <a:cs typeface="Geist"/>
                <a:sym typeface="Geist"/>
              </a:rPr>
              <a:t>Goals</a:t>
            </a:r>
            <a:endParaRPr sz="1600" b="0" i="0" u="none" strike="noStrike" cap="none" dirty="0">
              <a:solidFill>
                <a:schemeClr val="dk1"/>
              </a:solidFill>
            </a:endParaRPr>
          </a:p>
        </p:txBody>
      </p:sp>
      <p:sp>
        <p:nvSpPr>
          <p:cNvPr id="178" name="Google Shape;178;p26"/>
          <p:cNvSpPr/>
          <p:nvPr/>
        </p:nvSpPr>
        <p:spPr>
          <a:xfrm>
            <a:off x="1557933" y="4269343"/>
            <a:ext cx="11514415" cy="1055370"/>
          </a:xfrm>
          <a:prstGeom prst="rect">
            <a:avLst/>
          </a:prstGeom>
          <a:noFill/>
          <a:ln>
            <a:noFill/>
          </a:ln>
        </p:spPr>
        <p:txBody>
          <a:bodyPr spcFirstLastPara="1" wrap="square" lIns="0" tIns="0" rIns="0" bIns="0" anchor="t" anchorCtr="0">
            <a:noAutofit/>
          </a:bodyPr>
          <a:lstStyle/>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Rapidly merge datasets to support reporting needs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Gain clear visibility into table relationships through ERD views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Access clean, dependable data without relying on engineering teams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Build dashboards powered by accurate, trustworthy metrics</a:t>
            </a:r>
            <a:endParaRPr sz="1500" b="0" i="0" u="none" strike="noStrike" cap="none" dirty="0">
              <a:solidFill>
                <a:schemeClr val="dk1"/>
              </a:solidFill>
            </a:endParaRPr>
          </a:p>
        </p:txBody>
      </p:sp>
      <p:sp>
        <p:nvSpPr>
          <p:cNvPr id="179" name="Google Shape;179;p26"/>
          <p:cNvSpPr/>
          <p:nvPr/>
        </p:nvSpPr>
        <p:spPr>
          <a:xfrm>
            <a:off x="1557933" y="5506150"/>
            <a:ext cx="11514415" cy="289560"/>
          </a:xfrm>
          <a:prstGeom prst="rect">
            <a:avLst/>
          </a:prstGeom>
          <a:noFill/>
          <a:ln>
            <a:noFill/>
          </a:ln>
        </p:spPr>
        <p:txBody>
          <a:bodyPr spcFirstLastPara="1" wrap="square" lIns="0" tIns="0" rIns="0" bIns="0" anchor="t" anchorCtr="0">
            <a:noAutofit/>
          </a:bodyPr>
          <a:lstStyle/>
          <a:p>
            <a:pPr marL="0" marR="0" lvl="0" indent="0" algn="l" rtl="0">
              <a:lnSpc>
                <a:spcPct val="140625"/>
              </a:lnSpc>
              <a:spcBef>
                <a:spcPts val="0"/>
              </a:spcBef>
              <a:spcAft>
                <a:spcPts val="0"/>
              </a:spcAft>
              <a:buClr>
                <a:srgbClr val="4B4A4A"/>
              </a:buClr>
              <a:buSzPts val="1600"/>
              <a:buFont typeface="Geist"/>
              <a:buNone/>
            </a:pPr>
            <a:r>
              <a:rPr lang="en-US" sz="1600" b="1" i="0" u="none" strike="noStrike" cap="none" dirty="0">
                <a:solidFill>
                  <a:schemeClr val="dk1"/>
                </a:solidFill>
                <a:latin typeface="Geist"/>
                <a:ea typeface="Geist"/>
                <a:cs typeface="Geist"/>
                <a:sym typeface="Geist"/>
              </a:rPr>
              <a:t>Challenges</a:t>
            </a:r>
            <a:endParaRPr sz="1600" b="0" i="0" u="none" strike="noStrike" cap="none" dirty="0">
              <a:solidFill>
                <a:schemeClr val="dk1"/>
              </a:solidFill>
            </a:endParaRPr>
          </a:p>
        </p:txBody>
      </p:sp>
      <p:sp>
        <p:nvSpPr>
          <p:cNvPr id="180" name="Google Shape;180;p26"/>
          <p:cNvSpPr/>
          <p:nvPr/>
        </p:nvSpPr>
        <p:spPr>
          <a:xfrm>
            <a:off x="1557933" y="5890498"/>
            <a:ext cx="11514415" cy="1329928"/>
          </a:xfrm>
          <a:prstGeom prst="rect">
            <a:avLst/>
          </a:prstGeom>
          <a:noFill/>
          <a:ln>
            <a:noFill/>
          </a:ln>
        </p:spPr>
        <p:txBody>
          <a:bodyPr spcFirstLastPara="1" wrap="square" lIns="0" tIns="0" rIns="0" bIns="0" anchor="t" anchorCtr="0">
            <a:noAutofit/>
          </a:bodyPr>
          <a:lstStyle/>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Delays caused by dependence on data engineering for cleaned datasets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Ambiguity around primary and foreign key columns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Duplicate records distorting KPI and metric calculations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Insufficient metadata and lack of formal data dictionaries</a:t>
            </a:r>
            <a:endParaRPr sz="1500" b="0" i="0" u="none" strike="noStrike" cap="none" dirty="0">
              <a:solidFill>
                <a:schemeClr val="dk1"/>
              </a:solidFill>
            </a:endParaRPr>
          </a:p>
          <a:p>
            <a:pPr marL="342900" marR="0" lvl="0" indent="-342900" algn="l" rtl="0">
              <a:lnSpc>
                <a:spcPct val="138461"/>
              </a:lnSpc>
              <a:spcBef>
                <a:spcPts val="0"/>
              </a:spcBef>
              <a:spcAft>
                <a:spcPts val="0"/>
              </a:spcAft>
              <a:buClr>
                <a:schemeClr val="dk1"/>
              </a:buClr>
              <a:buSzPts val="1300"/>
              <a:buFont typeface="Geist"/>
              <a:buChar char="•"/>
            </a:pPr>
            <a:r>
              <a:rPr lang="en-US" sz="1500" b="0" i="0" u="none" strike="noStrike" cap="none" dirty="0">
                <a:solidFill>
                  <a:schemeClr val="dk1"/>
                </a:solidFill>
                <a:latin typeface="Geist"/>
                <a:ea typeface="Geist"/>
                <a:cs typeface="Geist"/>
                <a:sym typeface="Geist"/>
              </a:rPr>
              <a:t>Skepticism toward AI-generated joins without validation guarantees</a:t>
            </a:r>
            <a:endParaRPr sz="1500" b="0" i="0" u="none" strike="noStrike" cap="none" dirty="0">
              <a:solidFill>
                <a:schemeClr val="dk1"/>
              </a:solidFill>
            </a:endParaRPr>
          </a:p>
        </p:txBody>
      </p:sp>
      <p:sp>
        <p:nvSpPr>
          <p:cNvPr id="181" name="Google Shape;181;p26"/>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7"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188" name="Google Shape;188;p27"/>
          <p:cNvSpPr/>
          <p:nvPr/>
        </p:nvSpPr>
        <p:spPr>
          <a:xfrm>
            <a:off x="-75" y="-9367"/>
            <a:ext cx="14630400" cy="8229600"/>
          </a:xfrm>
          <a:prstGeom prst="rect">
            <a:avLst/>
          </a:prstGeom>
          <a:solidFill>
            <a:srgbClr val="E5F9F2">
              <a:alpha val="8509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1790105" y="397133"/>
            <a:ext cx="10738961" cy="1101923"/>
          </a:xfrm>
          <a:prstGeom prst="roundRect">
            <a:avLst>
              <a:gd name="adj" fmla="val 12712"/>
            </a:avLst>
          </a:prstGeom>
          <a:solidFill>
            <a:srgbClr val="B3FF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7" descr="preencoded.png"/>
          <p:cNvPicPr preferRelativeResize="0"/>
          <p:nvPr/>
        </p:nvPicPr>
        <p:blipFill rotWithShape="1">
          <a:blip r:embed="rId4">
            <a:alphaModFix/>
          </a:blip>
          <a:srcRect/>
          <a:stretch/>
        </p:blipFill>
        <p:spPr>
          <a:xfrm>
            <a:off x="2101334" y="519053"/>
            <a:ext cx="243126" cy="194429"/>
          </a:xfrm>
          <a:prstGeom prst="rect">
            <a:avLst/>
          </a:prstGeom>
          <a:noFill/>
          <a:ln>
            <a:noFill/>
          </a:ln>
        </p:spPr>
      </p:pic>
      <p:sp>
        <p:nvSpPr>
          <p:cNvPr id="191" name="Google Shape;191;p27"/>
          <p:cNvSpPr/>
          <p:nvPr/>
        </p:nvSpPr>
        <p:spPr>
          <a:xfrm>
            <a:off x="2500074" y="470356"/>
            <a:ext cx="5293162" cy="243126"/>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000000"/>
              </a:buClr>
              <a:buSzPts val="1500"/>
              <a:buFont typeface="Arial"/>
              <a:buNone/>
            </a:pPr>
            <a:r>
              <a:rPr lang="en-US" sz="1600" b="1" i="0" u="none" strike="noStrike" cap="none" dirty="0">
                <a:solidFill>
                  <a:srgbClr val="000000"/>
                </a:solidFill>
                <a:latin typeface="Arial"/>
                <a:ea typeface="Arial"/>
                <a:cs typeface="Arial"/>
                <a:sym typeface="Arial"/>
              </a:rPr>
              <a:t>Daniel Kim — Chief Technology Officer / Head of Data</a:t>
            </a:r>
            <a:endParaRPr sz="1600" b="0" i="0" u="none" strike="noStrike" cap="none" dirty="0"/>
          </a:p>
        </p:txBody>
      </p:sp>
      <p:sp>
        <p:nvSpPr>
          <p:cNvPr id="192" name="Google Shape;192;p27"/>
          <p:cNvSpPr/>
          <p:nvPr/>
        </p:nvSpPr>
        <p:spPr>
          <a:xfrm>
            <a:off x="2500074" y="833615"/>
            <a:ext cx="3656528" cy="486251"/>
          </a:xfrm>
          <a:prstGeom prst="rect">
            <a:avLst/>
          </a:prstGeom>
          <a:noFill/>
          <a:ln>
            <a:noFill/>
          </a:ln>
        </p:spPr>
        <p:txBody>
          <a:bodyPr spcFirstLastPara="1" wrap="square" lIns="0" tIns="0" rIns="0" bIns="0" anchor="t" anchorCtr="0">
            <a:noAutofit/>
          </a:bodyPr>
          <a:lstStyle/>
          <a:p>
            <a:pPr marL="0" marR="0" lvl="0" indent="0" algn="l" rtl="0">
              <a:lnSpc>
                <a:spcPct val="126666"/>
              </a:lnSpc>
              <a:spcBef>
                <a:spcPts val="0"/>
              </a:spcBef>
              <a:spcAft>
                <a:spcPts val="0"/>
              </a:spcAft>
              <a:buClr>
                <a:srgbClr val="000000"/>
              </a:buClr>
              <a:buSzPts val="1500"/>
              <a:buFont typeface="Arial"/>
              <a:buNone/>
            </a:pPr>
            <a:r>
              <a:rPr lang="en-US" sz="1600" b="1" i="0" u="none" strike="noStrike" cap="none" dirty="0">
                <a:solidFill>
                  <a:srgbClr val="000000"/>
                </a:solidFill>
                <a:latin typeface="Arial"/>
                <a:ea typeface="Arial"/>
                <a:cs typeface="Arial"/>
                <a:sym typeface="Arial"/>
              </a:rPr>
              <a:t>Industry: SaaS / FinTech / Healthcare</a:t>
            </a:r>
            <a:endParaRPr sz="1600" b="0" i="0" u="none" strike="noStrike" cap="none" dirty="0"/>
          </a:p>
          <a:p>
            <a:pPr marL="0" marR="0" lvl="0" indent="0" algn="l" rtl="0">
              <a:lnSpc>
                <a:spcPct val="126666"/>
              </a:lnSpc>
              <a:spcBef>
                <a:spcPts val="0"/>
              </a:spcBef>
              <a:spcAft>
                <a:spcPts val="0"/>
              </a:spcAft>
              <a:buClr>
                <a:srgbClr val="000000"/>
              </a:buClr>
              <a:buSzPts val="1500"/>
              <a:buFont typeface="Arial"/>
              <a:buNone/>
            </a:pPr>
            <a:r>
              <a:rPr lang="en-US" sz="1600" b="1" i="0" u="none" strike="noStrike" cap="none" dirty="0">
                <a:solidFill>
                  <a:srgbClr val="000000"/>
                </a:solidFill>
                <a:latin typeface="Arial"/>
                <a:ea typeface="Arial"/>
                <a:cs typeface="Arial"/>
                <a:sym typeface="Arial"/>
              </a:rPr>
              <a:t>Experience: 10+ years</a:t>
            </a:r>
            <a:endParaRPr sz="1600" b="0" i="0" u="none" strike="noStrike" cap="none" dirty="0"/>
          </a:p>
        </p:txBody>
      </p:sp>
      <p:sp>
        <p:nvSpPr>
          <p:cNvPr id="193" name="Google Shape;193;p27"/>
          <p:cNvSpPr/>
          <p:nvPr/>
        </p:nvSpPr>
        <p:spPr>
          <a:xfrm>
            <a:off x="1945644" y="1572279"/>
            <a:ext cx="10738961" cy="262414"/>
          </a:xfrm>
          <a:prstGeom prst="rect">
            <a:avLst/>
          </a:prstGeom>
          <a:noFill/>
          <a:ln>
            <a:noFill/>
          </a:ln>
        </p:spPr>
        <p:txBody>
          <a:bodyPr spcFirstLastPara="1" wrap="square" lIns="0" tIns="0" rIns="0" bIns="0" anchor="t" anchorCtr="0">
            <a:noAutofit/>
          </a:bodyPr>
          <a:lstStyle/>
          <a:p>
            <a:pPr marL="0" marR="0" lvl="0" indent="0" algn="l" rtl="0">
              <a:lnSpc>
                <a:spcPct val="136666"/>
              </a:lnSpc>
              <a:spcBef>
                <a:spcPts val="0"/>
              </a:spcBef>
              <a:spcAft>
                <a:spcPts val="0"/>
              </a:spcAft>
              <a:buClr>
                <a:srgbClr val="4B4A4A"/>
              </a:buClr>
              <a:buSzPts val="1500"/>
              <a:buFont typeface="Geist"/>
              <a:buNone/>
            </a:pPr>
            <a:r>
              <a:rPr lang="en-US" sz="1600" b="1" i="0" u="none" strike="noStrike" cap="none" dirty="0">
                <a:solidFill>
                  <a:schemeClr val="dk1"/>
                </a:solidFill>
                <a:latin typeface="Geist"/>
                <a:ea typeface="Geist"/>
                <a:cs typeface="Geist"/>
                <a:sym typeface="Geist"/>
              </a:rPr>
              <a:t>Description</a:t>
            </a:r>
            <a:endParaRPr sz="1600" b="0" i="0" u="none" strike="noStrike" cap="none" dirty="0">
              <a:solidFill>
                <a:schemeClr val="dk1"/>
              </a:solidFill>
            </a:endParaRPr>
          </a:p>
        </p:txBody>
      </p:sp>
      <p:sp>
        <p:nvSpPr>
          <p:cNvPr id="194" name="Google Shape;194;p27"/>
          <p:cNvSpPr/>
          <p:nvPr/>
        </p:nvSpPr>
        <p:spPr>
          <a:xfrm>
            <a:off x="1945644" y="1867515"/>
            <a:ext cx="10738961" cy="839629"/>
          </a:xfrm>
          <a:prstGeom prst="rect">
            <a:avLst/>
          </a:prstGeom>
          <a:noFill/>
          <a:ln>
            <a:noFill/>
          </a:ln>
        </p:spPr>
        <p:txBody>
          <a:bodyPr spcFirstLastPara="1" wrap="square" lIns="0" tIns="0" rIns="0" bIns="0" anchor="t" anchorCtr="0">
            <a:noAutofit/>
          </a:bodyPr>
          <a:lstStyle/>
          <a:p>
            <a:pPr marL="0" marR="0" lvl="0" indent="0" algn="l" rtl="0">
              <a:lnSpc>
                <a:spcPct val="137500"/>
              </a:lnSpc>
              <a:spcBef>
                <a:spcPts val="0"/>
              </a:spcBef>
              <a:spcAft>
                <a:spcPts val="0"/>
              </a:spcAft>
              <a:buClr>
                <a:srgbClr val="4B4A4A"/>
              </a:buClr>
              <a:buSzPts val="1200"/>
              <a:buFont typeface="Geist"/>
              <a:buNone/>
            </a:pPr>
            <a:r>
              <a:rPr lang="en-US" sz="1600" b="0" i="0" u="none" strike="noStrike" cap="none" dirty="0">
                <a:solidFill>
                  <a:schemeClr val="dk1"/>
                </a:solidFill>
                <a:latin typeface="Geist"/>
                <a:ea typeface="Geist"/>
                <a:cs typeface="Geist"/>
                <a:sym typeface="Geist"/>
              </a:rPr>
              <a:t>This system is built to deliver enterprise-grade data reliability by combining deterministic validation with scalable AI infrastructure. It introduces invariant-based checks to ensure transformation accuracy, while maintaining full audit trails for governance and compliance. The architecture is designed for distributed, production-ready deployment and automatically generates documentation—including ERDs and data dictionaries—so organizations can trust, verify, and operationalize AI-driven data outputs at scale.</a:t>
            </a:r>
            <a:endParaRPr sz="1600" b="0" i="0" u="none" strike="noStrike" cap="none" dirty="0">
              <a:solidFill>
                <a:schemeClr val="dk1"/>
              </a:solidFill>
            </a:endParaRPr>
          </a:p>
        </p:txBody>
      </p:sp>
      <p:sp>
        <p:nvSpPr>
          <p:cNvPr id="195" name="Google Shape;195;p27"/>
          <p:cNvSpPr/>
          <p:nvPr/>
        </p:nvSpPr>
        <p:spPr>
          <a:xfrm>
            <a:off x="1945644" y="3538047"/>
            <a:ext cx="10739100" cy="262500"/>
          </a:xfrm>
          <a:prstGeom prst="rect">
            <a:avLst/>
          </a:prstGeom>
          <a:noFill/>
          <a:ln>
            <a:noFill/>
          </a:ln>
        </p:spPr>
        <p:txBody>
          <a:bodyPr spcFirstLastPara="1" wrap="square" lIns="0" tIns="0" rIns="0" bIns="0" anchor="t" anchorCtr="0">
            <a:noAutofit/>
          </a:bodyPr>
          <a:lstStyle/>
          <a:p>
            <a:pPr marL="0" marR="0" lvl="0" indent="0" algn="l" rtl="0">
              <a:lnSpc>
                <a:spcPct val="136666"/>
              </a:lnSpc>
              <a:spcBef>
                <a:spcPts val="0"/>
              </a:spcBef>
              <a:spcAft>
                <a:spcPts val="0"/>
              </a:spcAft>
              <a:buClr>
                <a:srgbClr val="4B4A4A"/>
              </a:buClr>
              <a:buSzPts val="1500"/>
              <a:buFont typeface="Geist"/>
              <a:buNone/>
            </a:pPr>
            <a:r>
              <a:rPr lang="en-US" sz="1600" b="1" i="0" u="none" strike="noStrike" cap="none" dirty="0">
                <a:solidFill>
                  <a:schemeClr val="dk1"/>
                </a:solidFill>
                <a:latin typeface="Geist"/>
                <a:ea typeface="Geist"/>
                <a:cs typeface="Geist"/>
                <a:sym typeface="Geist"/>
              </a:rPr>
              <a:t>Goals</a:t>
            </a:r>
            <a:endParaRPr sz="1600" b="0" i="0" u="none" strike="noStrike" cap="none" dirty="0">
              <a:solidFill>
                <a:schemeClr val="dk1"/>
              </a:solidFill>
            </a:endParaRPr>
          </a:p>
        </p:txBody>
      </p:sp>
      <p:sp>
        <p:nvSpPr>
          <p:cNvPr id="196" name="Google Shape;196;p27"/>
          <p:cNvSpPr/>
          <p:nvPr/>
        </p:nvSpPr>
        <p:spPr>
          <a:xfrm>
            <a:off x="1945643" y="3838501"/>
            <a:ext cx="10738961" cy="1198602"/>
          </a:xfrm>
          <a:prstGeom prst="rect">
            <a:avLst/>
          </a:prstGeom>
          <a:noFill/>
          <a:ln>
            <a:noFill/>
          </a:ln>
        </p:spPr>
        <p:txBody>
          <a:bodyPr spcFirstLastPara="1" wrap="square" lIns="0" tIns="0" rIns="0" bIns="0" anchor="t" anchorCtr="0">
            <a:noAutofit/>
          </a:bodyPr>
          <a:lstStyle/>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Maintain consistent, high-quality data across all departments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Lower engineering effort required for complex data integrations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Strengthen governance, traceability, and audit readiness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Implement scalable, AI-enabled infrastructure</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Showcase innovation through distributed AI system adoption</a:t>
            </a:r>
            <a:endParaRPr sz="1500" b="0" i="0" u="none" strike="noStrike" cap="none" dirty="0">
              <a:solidFill>
                <a:schemeClr val="dk1"/>
              </a:solidFill>
            </a:endParaRPr>
          </a:p>
        </p:txBody>
      </p:sp>
      <p:sp>
        <p:nvSpPr>
          <p:cNvPr id="197" name="Google Shape;197;p27"/>
          <p:cNvSpPr/>
          <p:nvPr/>
        </p:nvSpPr>
        <p:spPr>
          <a:xfrm>
            <a:off x="1945719" y="5456992"/>
            <a:ext cx="10738961" cy="262414"/>
          </a:xfrm>
          <a:prstGeom prst="rect">
            <a:avLst/>
          </a:prstGeom>
          <a:noFill/>
          <a:ln>
            <a:noFill/>
          </a:ln>
        </p:spPr>
        <p:txBody>
          <a:bodyPr spcFirstLastPara="1" wrap="square" lIns="0" tIns="0" rIns="0" bIns="0" anchor="t" anchorCtr="0">
            <a:noAutofit/>
          </a:bodyPr>
          <a:lstStyle/>
          <a:p>
            <a:pPr marL="0" marR="0" lvl="0" indent="0" algn="l" rtl="0">
              <a:lnSpc>
                <a:spcPct val="136666"/>
              </a:lnSpc>
              <a:spcBef>
                <a:spcPts val="0"/>
              </a:spcBef>
              <a:spcAft>
                <a:spcPts val="0"/>
              </a:spcAft>
              <a:buClr>
                <a:srgbClr val="4B4A4A"/>
              </a:buClr>
              <a:buSzPts val="1500"/>
              <a:buFont typeface="Geist"/>
              <a:buNone/>
            </a:pPr>
            <a:r>
              <a:rPr lang="en-US" sz="1600" b="1" i="0" u="none" strike="noStrike" cap="none" dirty="0">
                <a:solidFill>
                  <a:schemeClr val="dk1"/>
                </a:solidFill>
                <a:latin typeface="Geist"/>
                <a:ea typeface="Geist"/>
                <a:cs typeface="Geist"/>
                <a:sym typeface="Geist"/>
              </a:rPr>
              <a:t>Challenges</a:t>
            </a:r>
            <a:endParaRPr sz="1600" b="0" i="0" u="none" strike="noStrike" cap="none" dirty="0">
              <a:solidFill>
                <a:schemeClr val="dk1"/>
              </a:solidFill>
            </a:endParaRPr>
          </a:p>
        </p:txBody>
      </p:sp>
      <p:sp>
        <p:nvSpPr>
          <p:cNvPr id="198" name="Google Shape;198;p27"/>
          <p:cNvSpPr/>
          <p:nvPr/>
        </p:nvSpPr>
        <p:spPr>
          <a:xfrm>
            <a:off x="1945719" y="5839539"/>
            <a:ext cx="10738961" cy="1198602"/>
          </a:xfrm>
          <a:prstGeom prst="rect">
            <a:avLst/>
          </a:prstGeom>
          <a:noFill/>
          <a:ln>
            <a:noFill/>
          </a:ln>
        </p:spPr>
        <p:txBody>
          <a:bodyPr spcFirstLastPara="1" wrap="square" lIns="0" tIns="0" rIns="0" bIns="0" anchor="t" anchorCtr="0">
            <a:noAutofit/>
          </a:bodyPr>
          <a:lstStyle/>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Data inconsistencies leading to conflicting reports across departments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Significant engineering costs tied to building and maintaining ETL pipelines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Limited schema transparency and insufficient documentation</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Concerns around AI systems generating unverified or non-auditable outputs</a:t>
            </a:r>
            <a:endParaRPr sz="1500" b="0" i="0" u="none" strike="noStrike" cap="none" dirty="0">
              <a:solidFill>
                <a:schemeClr val="dk1"/>
              </a:solidFill>
            </a:endParaRPr>
          </a:p>
          <a:p>
            <a:pPr marL="342900" marR="0" lvl="0" indent="-342900" algn="l" rtl="0">
              <a:lnSpc>
                <a:spcPct val="137500"/>
              </a:lnSpc>
              <a:spcBef>
                <a:spcPts val="0"/>
              </a:spcBef>
              <a:spcAft>
                <a:spcPts val="0"/>
              </a:spcAft>
              <a:buClr>
                <a:schemeClr val="dk1"/>
              </a:buClr>
              <a:buSzPts val="1200"/>
              <a:buFont typeface="Geist"/>
              <a:buChar char="•"/>
            </a:pPr>
            <a:r>
              <a:rPr lang="en-US" sz="1500" b="0" i="0" u="none" strike="noStrike" cap="none" dirty="0">
                <a:solidFill>
                  <a:schemeClr val="dk1"/>
                </a:solidFill>
                <a:latin typeface="Geist"/>
                <a:ea typeface="Geist"/>
                <a:cs typeface="Geist"/>
                <a:sym typeface="Geist"/>
              </a:rPr>
              <a:t>Legacy or single-node infrastructure that cannot scale with enterprise demands</a:t>
            </a:r>
            <a:endParaRPr sz="1500" b="0" i="0" u="none" strike="noStrike" cap="none" dirty="0">
              <a:solidFill>
                <a:schemeClr val="dk1"/>
              </a:solidFill>
            </a:endParaRPr>
          </a:p>
        </p:txBody>
      </p:sp>
      <p:sp>
        <p:nvSpPr>
          <p:cNvPr id="199" name="Google Shape;199;p27"/>
          <p:cNvSpPr/>
          <p:nvPr/>
        </p:nvSpPr>
        <p:spPr>
          <a:xfrm>
            <a:off x="12817875" y="7598300"/>
            <a:ext cx="1812600" cy="6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Sprint 0</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1460</Words>
  <Application>Microsoft Office PowerPoint</Application>
  <PresentationFormat>Custom</PresentationFormat>
  <Paragraphs>177</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Geist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Shreya</dc:creator>
  <cp:lastModifiedBy>Priya Prajapati</cp:lastModifiedBy>
  <cp:revision>8</cp:revision>
  <dcterms:modified xsi:type="dcterms:W3CDTF">2026-02-19T21:17:58Z</dcterms:modified>
</cp:coreProperties>
</file>